
<file path=[Content_Types].xml><?xml version="1.0" encoding="utf-8"?>
<Types xmlns="http://schemas.openxmlformats.org/package/2006/content-types">
  <Default Extension="png" ContentType="image/png"/>
  <Default Extension="xlsm" ContentType="application/vnd.ms-excel.sheet.macroEnabled.12"/>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5.xml" ContentType="application/vnd.openxmlformats-officedocument.drawingml.chart+xml"/>
  <Override PartName="/ppt/notesSlides/notesSlide18.xml" ContentType="application/vnd.openxmlformats-officedocument.presentationml.notesSlide+xml"/>
  <Override PartName="/ppt/charts/chart16.xml" ContentType="application/vnd.openxmlformats-officedocument.drawingml.chart+xml"/>
  <Override PartName="/ppt/notesSlides/notesSlide19.xml" ContentType="application/vnd.openxmlformats-officedocument.presentationml.notesSlide+xml"/>
  <Override PartName="/ppt/charts/chart17.xml" ContentType="application/vnd.openxmlformats-officedocument.drawingml.chart+xml"/>
  <Override PartName="/ppt/notesSlides/notesSlide20.xml" ContentType="application/vnd.openxmlformats-officedocument.presentationml.notesSlide+xml"/>
  <Override PartName="/ppt/charts/chart18.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21.xml" ContentType="application/vnd.openxmlformats-officedocument.presentationml.notesSlide+xml"/>
  <Override PartName="/ppt/charts/chart19.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6"/>
  </p:notesMasterIdLst>
  <p:sldIdLst>
    <p:sldId id="256" r:id="rId2"/>
    <p:sldId id="307" r:id="rId3"/>
    <p:sldId id="309" r:id="rId4"/>
    <p:sldId id="308" r:id="rId5"/>
    <p:sldId id="316" r:id="rId6"/>
    <p:sldId id="311" r:id="rId7"/>
    <p:sldId id="317" r:id="rId8"/>
    <p:sldId id="314" r:id="rId9"/>
    <p:sldId id="318" r:id="rId10"/>
    <p:sldId id="315" r:id="rId11"/>
    <p:sldId id="319" r:id="rId12"/>
    <p:sldId id="320" r:id="rId13"/>
    <p:sldId id="321" r:id="rId14"/>
    <p:sldId id="322" r:id="rId15"/>
    <p:sldId id="323" r:id="rId16"/>
    <p:sldId id="324" r:id="rId17"/>
    <p:sldId id="326" r:id="rId18"/>
    <p:sldId id="325" r:id="rId19"/>
    <p:sldId id="327" r:id="rId20"/>
    <p:sldId id="328" r:id="rId21"/>
    <p:sldId id="330" r:id="rId22"/>
    <p:sldId id="331" r:id="rId23"/>
    <p:sldId id="342" r:id="rId24"/>
    <p:sldId id="340" r:id="rId25"/>
    <p:sldId id="334" r:id="rId26"/>
    <p:sldId id="335" r:id="rId27"/>
    <p:sldId id="336" r:id="rId28"/>
    <p:sldId id="337" r:id="rId29"/>
    <p:sldId id="338" r:id="rId30"/>
    <p:sldId id="339" r:id="rId31"/>
    <p:sldId id="341" r:id="rId32"/>
    <p:sldId id="343" r:id="rId33"/>
    <p:sldId id="344" r:id="rId34"/>
    <p:sldId id="333"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AB8"/>
    <a:srgbClr val="FFB5AB"/>
    <a:srgbClr val="E08E94"/>
    <a:srgbClr val="FFF6D6"/>
    <a:srgbClr val="FF8E60"/>
    <a:srgbClr val="DAB7B3"/>
    <a:srgbClr val="D7C5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202B0CA-FC54-4496-8BCA-5EF66A818D29}" styleName="Темный стиль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EBBBCC-DAD2-459C-BE2E-F6DE35CF9A28}" styleName="Темный стиль 2 — акцент 3/акцент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25"/>
    <p:restoredTop sz="63182" autoAdjust="0"/>
  </p:normalViewPr>
  <p:slideViewPr>
    <p:cSldViewPr>
      <p:cViewPr varScale="1">
        <p:scale>
          <a:sx n="43" d="100"/>
          <a:sy n="43" d="100"/>
        </p:scale>
        <p:origin x="135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_____Microsoft_Excel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_____Microsoft_Excel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_____Microsoft_Excel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_____Microsoft_Excel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_____Microsoft_Excel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1" Type="http://schemas.openxmlformats.org/officeDocument/2006/relationships/package" Target="../embeddings/_____Microsoft_Excel______________________.xlsm"/></Relationships>
</file>

<file path=ppt/charts/_rels/chart16.xml.rels><?xml version="1.0" encoding="UTF-8" standalone="yes"?>
<Relationships xmlns="http://schemas.openxmlformats.org/package/2006/relationships"><Relationship Id="rId1" Type="http://schemas.openxmlformats.org/officeDocument/2006/relationships/package" Target="../embeddings/_____Microsoft_Excel______________________14.xlsm"/></Relationships>
</file>

<file path=ppt/charts/_rels/chart17.xml.rels><?xml version="1.0" encoding="UTF-8" standalone="yes"?>
<Relationships xmlns="http://schemas.openxmlformats.org/package/2006/relationships"><Relationship Id="rId1" Type="http://schemas.openxmlformats.org/officeDocument/2006/relationships/package" Target="../embeddings/_____Microsoft_Excel______________________15.xlsm"/></Relationships>
</file>

<file path=ppt/charts/_rels/chart18.xml.rels><?xml version="1.0" encoding="UTF-8" standalone="yes"?>
<Relationships xmlns="http://schemas.openxmlformats.org/package/2006/relationships"><Relationship Id="rId3" Type="http://schemas.openxmlformats.org/officeDocument/2006/relationships/oleObject" Target="&#1044;&#1080;&#1072;&#1075;&#1088;&#1072;&#1084;&#1084;&#1072;%20&#1074;%20Microsoft%20PowerPoint" TargetMode="External"/><Relationship Id="rId2" Type="http://schemas.microsoft.com/office/2011/relationships/chartColorStyle" Target="colors15.xml"/><Relationship Id="rId1" Type="http://schemas.microsoft.com/office/2011/relationships/chartStyle" Target="style15.xml"/></Relationships>
</file>

<file path=ppt/charts/_rels/chart19.xml.rels><?xml version="1.0" encoding="UTF-8" standalone="yes"?>
<Relationships xmlns="http://schemas.openxmlformats.org/package/2006/relationships"><Relationship Id="rId3" Type="http://schemas.openxmlformats.org/officeDocument/2006/relationships/oleObject" Target="&#1044;&#1080;&#1072;&#1075;&#1088;&#1072;&#1084;&#1084;&#1072;%20&#1074;%20Microsoft%20PowerPoint" TargetMode="External"/><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_____Microsoft_Excel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_____Microsoft_Excel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_____Microsoft_Excel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_____Microsoft_Excel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_____Microsoft_Excel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Лист1!$B$1</c:f>
              <c:strCache>
                <c:ptCount val="1"/>
                <c:pt idx="0">
                  <c:v>количество человек</c:v>
                </c:pt>
              </c:strCache>
            </c:strRef>
          </c:tx>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rgbClr r="0" g="0" b="0">
                  <a:shade val="30000"/>
                  <a:satMod val="13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"2"</c:v>
                </c:pt>
                <c:pt idx="1">
                  <c:v>"3"</c:v>
                </c:pt>
                <c:pt idx="2">
                  <c:v>"4"</c:v>
                </c:pt>
                <c:pt idx="3">
                  <c:v>"5"</c:v>
                </c:pt>
              </c:strCache>
            </c:strRef>
          </c:cat>
          <c:val>
            <c:numRef>
              <c:f>Лист1!$B$2:$B$5</c:f>
              <c:numCache>
                <c:formatCode>General</c:formatCode>
                <c:ptCount val="4"/>
                <c:pt idx="0">
                  <c:v>67</c:v>
                </c:pt>
                <c:pt idx="1">
                  <c:v>133</c:v>
                </c:pt>
                <c:pt idx="2">
                  <c:v>193</c:v>
                </c:pt>
                <c:pt idx="3">
                  <c:v>83</c:v>
                </c:pt>
              </c:numCache>
            </c:numRef>
          </c:val>
          <c:extLst>
            <c:ext xmlns:c16="http://schemas.microsoft.com/office/drawing/2014/chart" uri="{C3380CC4-5D6E-409C-BE32-E72D297353CC}">
              <c16:uniqueId val="{00000000-360F-EB4A-ABF9-71EEDDDE1FC7}"/>
            </c:ext>
          </c:extLst>
        </c:ser>
        <c:ser>
          <c:idx val="1"/>
          <c:order val="1"/>
          <c:tx>
            <c:strRef>
              <c:f>Лист1!$C$1</c:f>
              <c:strCache>
                <c:ptCount val="1"/>
                <c:pt idx="0">
                  <c:v>процент выполнения </c:v>
                </c:pt>
              </c:strCache>
            </c:strRef>
          </c:tx>
          <c:spPr>
            <a:gradFill rotWithShape="1">
              <a:gsLst>
                <a:gs pos="0">
                  <a:schemeClr val="accent3">
                    <a:shade val="70000"/>
                    <a:satMod val="150000"/>
                  </a:schemeClr>
                </a:gs>
                <a:gs pos="34000">
                  <a:schemeClr val="accent3">
                    <a:shade val="70000"/>
                    <a:satMod val="140000"/>
                  </a:schemeClr>
                </a:gs>
                <a:gs pos="70000">
                  <a:schemeClr val="accent3">
                    <a:tint val="100000"/>
                    <a:shade val="90000"/>
                    <a:satMod val="140000"/>
                  </a:schemeClr>
                </a:gs>
                <a:gs pos="100000">
                  <a:schemeClr val="accent3">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rgbClr r="0" g="0" b="0">
                  <a:shade val="30000"/>
                  <a:satMod val="130000"/>
                </a:scrgbClr>
              </a:contourClr>
            </a:sp3d>
          </c:spPr>
          <c:invertIfNegative val="0"/>
          <c:dLbls>
            <c:dLbl>
              <c:idx val="0"/>
              <c:layout/>
              <c:tx>
                <c:rich>
                  <a:bodyPr/>
                  <a:lstStyle/>
                  <a:p>
                    <a:r>
                      <a:rPr lang="en-US" dirty="0"/>
                      <a:t> </a:t>
                    </a:r>
                    <a:fld id="{0E940802-AC59-7846-9357-82A658739140}" type="VALUE">
                      <a:rPr lang="en-US" smtClean="0"/>
                      <a:pPr/>
                      <a:t>[ЗНАЧЕНИЕ]</a:t>
                    </a:fld>
                    <a:endParaRPr lang="en-US" dirty="0"/>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360F-EB4A-ABF9-71EEDDDE1FC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"2"</c:v>
                </c:pt>
                <c:pt idx="1">
                  <c:v>"3"</c:v>
                </c:pt>
                <c:pt idx="2">
                  <c:v>"4"</c:v>
                </c:pt>
                <c:pt idx="3">
                  <c:v>"5"</c:v>
                </c:pt>
              </c:strCache>
            </c:strRef>
          </c:cat>
          <c:val>
            <c:numRef>
              <c:f>Лист1!$C$2:$C$5</c:f>
              <c:numCache>
                <c:formatCode>General</c:formatCode>
                <c:ptCount val="4"/>
                <c:pt idx="0">
                  <c:v>14</c:v>
                </c:pt>
                <c:pt idx="1">
                  <c:v>27</c:v>
                </c:pt>
                <c:pt idx="2">
                  <c:v>39</c:v>
                </c:pt>
                <c:pt idx="3">
                  <c:v>18</c:v>
                </c:pt>
              </c:numCache>
            </c:numRef>
          </c:val>
          <c:extLst>
            <c:ext xmlns:c16="http://schemas.microsoft.com/office/drawing/2014/chart" uri="{C3380CC4-5D6E-409C-BE32-E72D297353CC}">
              <c16:uniqueId val="{00000002-360F-EB4A-ABF9-71EEDDDE1FC7}"/>
            </c:ext>
          </c:extLst>
        </c:ser>
        <c:dLbls>
          <c:dLblPos val="outEnd"/>
          <c:showLegendKey val="0"/>
          <c:showVal val="1"/>
          <c:showCatName val="0"/>
          <c:showSerName val="0"/>
          <c:showPercent val="0"/>
          <c:showBubbleSize val="0"/>
        </c:dLbls>
        <c:gapWidth val="247"/>
        <c:axId val="826685952"/>
        <c:axId val="829942480"/>
      </c:barChart>
      <c:lineChart>
        <c:grouping val="standard"/>
        <c:varyColors val="0"/>
        <c:ser>
          <c:idx val="2"/>
          <c:order val="2"/>
          <c:tx>
            <c:strRef>
              <c:f>Лист1!$D$1</c:f>
              <c:strCache>
                <c:ptCount val="1"/>
              </c:strCache>
            </c:strRef>
          </c:tx>
          <c:spPr>
            <a:ln w="34925" cap="rnd">
              <a:solidFill>
                <a:schemeClr val="accent5"/>
              </a:solidFill>
              <a:round/>
            </a:ln>
            <a:effectLst>
              <a:outerShdw blurRad="38100" dist="25400" dir="2700000" algn="br" rotWithShape="0">
                <a:srgbClr val="000000">
                  <a:alpha val="60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"2"</c:v>
                </c:pt>
                <c:pt idx="1">
                  <c:v>"3"</c:v>
                </c:pt>
                <c:pt idx="2">
                  <c:v>"4"</c:v>
                </c:pt>
                <c:pt idx="3">
                  <c:v>"5"</c:v>
                </c:pt>
              </c:strCache>
            </c:strRef>
          </c:cat>
          <c:val>
            <c:numRef>
              <c:f>Лист1!$D$2:$D$5</c:f>
              <c:numCache>
                <c:formatCode>General</c:formatCode>
                <c:ptCount val="4"/>
              </c:numCache>
            </c:numRef>
          </c:val>
          <c:smooth val="0"/>
          <c:extLst>
            <c:ext xmlns:c16="http://schemas.microsoft.com/office/drawing/2014/chart" uri="{C3380CC4-5D6E-409C-BE32-E72D297353CC}">
              <c16:uniqueId val="{00000003-360F-EB4A-ABF9-71EEDDDE1FC7}"/>
            </c:ext>
          </c:extLst>
        </c:ser>
        <c:dLbls>
          <c:showLegendKey val="0"/>
          <c:showVal val="0"/>
          <c:showCatName val="0"/>
          <c:showSerName val="0"/>
          <c:showPercent val="0"/>
          <c:showBubbleSize val="0"/>
        </c:dLbls>
        <c:marker val="1"/>
        <c:smooth val="0"/>
        <c:axId val="826685952"/>
        <c:axId val="829942480"/>
      </c:lineChart>
      <c:catAx>
        <c:axId val="82668595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829942480"/>
        <c:crosses val="autoZero"/>
        <c:auto val="1"/>
        <c:lblAlgn val="ctr"/>
        <c:lblOffset val="100"/>
        <c:noMultiLvlLbl val="0"/>
      </c:catAx>
      <c:valAx>
        <c:axId val="8299424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826685952"/>
        <c:crosses val="autoZero"/>
        <c:crossBetween val="between"/>
      </c:valAx>
      <c:spPr>
        <a:noFill/>
        <a:ln>
          <a:noFill/>
        </a:ln>
        <a:effectLst/>
      </c:spPr>
    </c:plotArea>
    <c:legend>
      <c:legendPos val="b"/>
      <c:legendEntry>
        <c:idx val="2"/>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pieChart>
        <c:varyColors val="1"/>
        <c:ser>
          <c:idx val="0"/>
          <c:order val="0"/>
          <c:tx>
            <c:strRef>
              <c:f>Лист1!$B$1</c:f>
              <c:strCache>
                <c:ptCount val="1"/>
                <c:pt idx="0">
                  <c:v>% выполнения </c:v>
                </c:pt>
              </c:strCache>
            </c:strRef>
          </c:tx>
          <c:spPr>
            <a:solidFill>
              <a:srgbClr val="FF8E60"/>
            </a:solidFill>
            <a:ln>
              <a:noFill/>
            </a:ln>
          </c:spPr>
          <c:dPt>
            <c:idx val="0"/>
            <c:bubble3D val="0"/>
            <c:spPr>
              <a:solidFill>
                <a:schemeClr val="tx2">
                  <a:lumMod val="20000"/>
                  <a:lumOff val="80000"/>
                </a:schemeClr>
              </a:solidFill>
              <a:ln w="9525" cap="flat" cmpd="sng" algn="ctr">
                <a:noFill/>
                <a:round/>
              </a:ln>
              <a:effectLst/>
              <a:scene3d>
                <a:camera prst="orthographicFront"/>
                <a:lightRig rig="threePt" dir="t"/>
              </a:scene3d>
              <a:sp3d>
                <a:bevelT/>
              </a:sp3d>
            </c:spPr>
            <c:extLst>
              <c:ext xmlns:c16="http://schemas.microsoft.com/office/drawing/2014/chart" uri="{C3380CC4-5D6E-409C-BE32-E72D297353CC}">
                <c16:uniqueId val="{00000001-4023-8544-9FCA-74B722C1A58A}"/>
              </c:ext>
            </c:extLst>
          </c:dPt>
          <c:dPt>
            <c:idx val="1"/>
            <c:bubble3D val="0"/>
            <c:spPr>
              <a:solidFill>
                <a:schemeClr val="accent5">
                  <a:lumMod val="60000"/>
                  <a:lumOff val="40000"/>
                </a:schemeClr>
              </a:solidFill>
              <a:ln w="9525" cap="flat" cmpd="sng" algn="ctr">
                <a:noFill/>
                <a:round/>
              </a:ln>
              <a:effectLst/>
              <a:scene3d>
                <a:camera prst="orthographicFront"/>
                <a:lightRig rig="threePt" dir="t"/>
              </a:scene3d>
              <a:sp3d>
                <a:bevelT/>
              </a:sp3d>
            </c:spPr>
            <c:extLst>
              <c:ext xmlns:c16="http://schemas.microsoft.com/office/drawing/2014/chart" uri="{C3380CC4-5D6E-409C-BE32-E72D297353CC}">
                <c16:uniqueId val="{00000003-4023-8544-9FCA-74B722C1A58A}"/>
              </c:ext>
            </c:extLst>
          </c:dPt>
          <c:dPt>
            <c:idx val="2"/>
            <c:bubble3D val="0"/>
            <c:spPr>
              <a:solidFill>
                <a:srgbClr val="FFB5AB"/>
              </a:solidFill>
              <a:ln w="9525" cap="flat" cmpd="sng" algn="ctr">
                <a:noFill/>
                <a:round/>
              </a:ln>
              <a:effectLst/>
              <a:scene3d>
                <a:camera prst="orthographicFront"/>
                <a:lightRig rig="threePt" dir="t"/>
              </a:scene3d>
              <a:sp3d>
                <a:bevelT/>
              </a:sp3d>
            </c:spPr>
            <c:extLst>
              <c:ext xmlns:c16="http://schemas.microsoft.com/office/drawing/2014/chart" uri="{C3380CC4-5D6E-409C-BE32-E72D297353CC}">
                <c16:uniqueId val="{00000005-4023-8544-9FCA-74B722C1A58A}"/>
              </c:ext>
            </c:extLst>
          </c:dPt>
          <c:dPt>
            <c:idx val="3"/>
            <c:bubble3D val="0"/>
            <c:spPr>
              <a:solidFill>
                <a:srgbClr val="FF8E60"/>
              </a:solidFill>
              <a:ln w="9525" cap="flat" cmpd="sng" algn="ctr">
                <a:noFill/>
                <a:round/>
              </a:ln>
              <a:effectLst/>
            </c:spPr>
            <c:extLst>
              <c:ext xmlns:c16="http://schemas.microsoft.com/office/drawing/2014/chart" uri="{C3380CC4-5D6E-409C-BE32-E72D297353CC}">
                <c16:uniqueId val="{00000007-4023-8544-9FCA-74B722C1A58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Лист1!$A$2:$A$5</c:f>
              <c:strCache>
                <c:ptCount val="3"/>
                <c:pt idx="0">
                  <c:v>низкий уровень </c:v>
                </c:pt>
                <c:pt idx="1">
                  <c:v>базовый уровень </c:v>
                </c:pt>
                <c:pt idx="2">
                  <c:v>повышенный уровень</c:v>
                </c:pt>
              </c:strCache>
            </c:strRef>
          </c:cat>
          <c:val>
            <c:numRef>
              <c:f>Лист1!$B$2:$B$5</c:f>
              <c:numCache>
                <c:formatCode>0%</c:formatCode>
                <c:ptCount val="4"/>
                <c:pt idx="0">
                  <c:v>0.246</c:v>
                </c:pt>
                <c:pt idx="1">
                  <c:v>0.67600000000000005</c:v>
                </c:pt>
                <c:pt idx="2">
                  <c:v>7.8E-2</c:v>
                </c:pt>
              </c:numCache>
            </c:numRef>
          </c:val>
          <c:extLst>
            <c:ext xmlns:c16="http://schemas.microsoft.com/office/drawing/2014/chart" uri="{C3380CC4-5D6E-409C-BE32-E72D297353CC}">
              <c16:uniqueId val="{00000008-4023-8544-9FCA-74B722C1A58A}"/>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06090989890012"/>
          <c:y val="6.1322947551111062E-2"/>
          <c:w val="0.859604719845943"/>
          <c:h val="0.67454705110589985"/>
        </c:manualLayout>
      </c:layout>
      <c:barChart>
        <c:barDir val="col"/>
        <c:grouping val="clustered"/>
        <c:varyColors val="0"/>
        <c:ser>
          <c:idx val="0"/>
          <c:order val="0"/>
          <c:tx>
            <c:strRef>
              <c:f>Лист1!$B$1</c:f>
              <c:strCache>
                <c:ptCount val="1"/>
                <c:pt idx="0">
                  <c:v>количество человек</c:v>
                </c:pt>
              </c:strCache>
            </c:strRef>
          </c:tx>
          <c:spPr>
            <a:gradFill rotWithShape="1">
              <a:gsLst>
                <a:gs pos="0">
                  <a:schemeClr val="accent2">
                    <a:shade val="70000"/>
                    <a:satMod val="150000"/>
                  </a:schemeClr>
                </a:gs>
                <a:gs pos="34000">
                  <a:schemeClr val="accent2">
                    <a:shade val="70000"/>
                    <a:satMod val="140000"/>
                  </a:schemeClr>
                </a:gs>
                <a:gs pos="70000">
                  <a:schemeClr val="accent2">
                    <a:tint val="100000"/>
                    <a:shade val="90000"/>
                    <a:satMod val="140000"/>
                  </a:schemeClr>
                </a:gs>
                <a:gs pos="100000">
                  <a:schemeClr val="accent2">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rgbClr r="0" g="0" b="0">
                  <a:shade val="30000"/>
                  <a:satMod val="13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"2"</c:v>
                </c:pt>
                <c:pt idx="1">
                  <c:v>"3"</c:v>
                </c:pt>
                <c:pt idx="2">
                  <c:v>"4"</c:v>
                </c:pt>
                <c:pt idx="3">
                  <c:v>"5"</c:v>
                </c:pt>
              </c:strCache>
            </c:strRef>
          </c:cat>
          <c:val>
            <c:numRef>
              <c:f>Лист1!$B$2:$B$5</c:f>
              <c:numCache>
                <c:formatCode>General</c:formatCode>
                <c:ptCount val="4"/>
                <c:pt idx="0">
                  <c:v>110</c:v>
                </c:pt>
                <c:pt idx="1">
                  <c:v>116</c:v>
                </c:pt>
                <c:pt idx="2">
                  <c:v>212</c:v>
                </c:pt>
                <c:pt idx="3">
                  <c:v>48</c:v>
                </c:pt>
              </c:numCache>
            </c:numRef>
          </c:val>
          <c:extLst>
            <c:ext xmlns:c16="http://schemas.microsoft.com/office/drawing/2014/chart" uri="{C3380CC4-5D6E-409C-BE32-E72D297353CC}">
              <c16:uniqueId val="{00000000-CEBE-0240-8BDD-0593A7EF5942}"/>
            </c:ext>
          </c:extLst>
        </c:ser>
        <c:ser>
          <c:idx val="1"/>
          <c:order val="1"/>
          <c:tx>
            <c:strRef>
              <c:f>Лист1!$C$1</c:f>
              <c:strCache>
                <c:ptCount val="1"/>
                <c:pt idx="0">
                  <c:v>процент качества</c:v>
                </c:pt>
              </c:strCache>
            </c:strRef>
          </c:tx>
          <c:spPr>
            <a:gradFill rotWithShape="1">
              <a:gsLst>
                <a:gs pos="0">
                  <a:schemeClr val="accent4">
                    <a:shade val="70000"/>
                    <a:satMod val="150000"/>
                  </a:schemeClr>
                </a:gs>
                <a:gs pos="34000">
                  <a:schemeClr val="accent4">
                    <a:shade val="70000"/>
                    <a:satMod val="140000"/>
                  </a:schemeClr>
                </a:gs>
                <a:gs pos="70000">
                  <a:schemeClr val="accent4">
                    <a:tint val="100000"/>
                    <a:shade val="90000"/>
                    <a:satMod val="140000"/>
                  </a:schemeClr>
                </a:gs>
                <a:gs pos="100000">
                  <a:schemeClr val="accent4">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rgbClr r="0" g="0" b="0">
                  <a:shade val="30000"/>
                  <a:satMod val="130000"/>
                </a:scrgbClr>
              </a:contourClr>
            </a:sp3d>
          </c:spPr>
          <c:invertIfNegative val="0"/>
          <c:dLbls>
            <c:dLbl>
              <c:idx val="0"/>
              <c:tx>
                <c:rich>
                  <a:bodyPr/>
                  <a:lstStyle/>
                  <a:p>
                    <a:r>
                      <a:rPr lang="en-US" dirty="0"/>
                      <a:t> </a:t>
                    </a:r>
                    <a:fld id="{0E940802-AC59-7846-9357-82A658739140}" type="VALUE">
                      <a:rPr lang="en-US" smtClean="0"/>
                      <a:pPr/>
                      <a:t>[ЗНАЧЕНИЕ]</a:t>
                    </a:fld>
                    <a:endParaRPr lang="en-US" dirty="0"/>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EBE-0240-8BDD-0593A7EF594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"2"</c:v>
                </c:pt>
                <c:pt idx="1">
                  <c:v>"3"</c:v>
                </c:pt>
                <c:pt idx="2">
                  <c:v>"4"</c:v>
                </c:pt>
                <c:pt idx="3">
                  <c:v>"5"</c:v>
                </c:pt>
              </c:strCache>
            </c:strRef>
          </c:cat>
          <c:val>
            <c:numRef>
              <c:f>Лист1!$C$2:$C$5</c:f>
              <c:numCache>
                <c:formatCode>General</c:formatCode>
                <c:ptCount val="4"/>
                <c:pt idx="0">
                  <c:v>22</c:v>
                </c:pt>
                <c:pt idx="1">
                  <c:v>23.5</c:v>
                </c:pt>
                <c:pt idx="2">
                  <c:v>43</c:v>
                </c:pt>
                <c:pt idx="3">
                  <c:v>11.5</c:v>
                </c:pt>
              </c:numCache>
            </c:numRef>
          </c:val>
          <c:extLst>
            <c:ext xmlns:c16="http://schemas.microsoft.com/office/drawing/2014/chart" uri="{C3380CC4-5D6E-409C-BE32-E72D297353CC}">
              <c16:uniqueId val="{00000002-CEBE-0240-8BDD-0593A7EF5942}"/>
            </c:ext>
          </c:extLst>
        </c:ser>
        <c:dLbls>
          <c:dLblPos val="outEnd"/>
          <c:showLegendKey val="0"/>
          <c:showVal val="1"/>
          <c:showCatName val="0"/>
          <c:showSerName val="0"/>
          <c:showPercent val="0"/>
          <c:showBubbleSize val="0"/>
        </c:dLbls>
        <c:gapWidth val="100"/>
        <c:overlap val="-24"/>
        <c:axId val="826685952"/>
        <c:axId val="829942480"/>
      </c:barChart>
      <c:catAx>
        <c:axId val="82668595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829942480"/>
        <c:crosses val="autoZero"/>
        <c:auto val="1"/>
        <c:lblAlgn val="ctr"/>
        <c:lblOffset val="100"/>
        <c:noMultiLvlLbl val="0"/>
      </c:catAx>
      <c:valAx>
        <c:axId val="8299424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826685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Лист1!$B$1</c:f>
              <c:strCache>
                <c:ptCount val="1"/>
                <c:pt idx="0">
                  <c:v>% выполнения </c:v>
                </c:pt>
              </c:strCache>
            </c:strRef>
          </c:tx>
          <c:dPt>
            <c:idx val="0"/>
            <c:bubble3D val="0"/>
            <c:spPr>
              <a:gradFill rotWithShape="1">
                <a:gsLst>
                  <a:gs pos="0">
                    <a:schemeClr val="accent1">
                      <a:tint val="50000"/>
                      <a:shade val="86000"/>
                      <a:satMod val="140000"/>
                    </a:schemeClr>
                  </a:gs>
                  <a:gs pos="45000">
                    <a:schemeClr val="accent1">
                      <a:tint val="48000"/>
                      <a:satMod val="150000"/>
                    </a:schemeClr>
                  </a:gs>
                  <a:gs pos="100000">
                    <a:schemeClr val="accent1">
                      <a:tint val="28000"/>
                      <a:satMod val="160000"/>
                    </a:schemeClr>
                  </a:gs>
                </a:gsLst>
                <a:path path="circle">
                  <a:fillToRect l="100000" t="100000" r="100000" b="100000"/>
                </a:path>
              </a:gradFill>
              <a:ln w="9525" cap="flat" cmpd="sng" algn="ctr">
                <a:solidFill>
                  <a:schemeClr val="accent1">
                    <a:shade val="95000"/>
                  </a:schemeClr>
                </a:solidFill>
                <a:round/>
              </a:ln>
              <a:effectLst/>
              <a:scene3d>
                <a:camera prst="orthographicFront"/>
                <a:lightRig rig="threePt" dir="t"/>
              </a:scene3d>
            </c:spPr>
            <c:extLst>
              <c:ext xmlns:c16="http://schemas.microsoft.com/office/drawing/2014/chart" uri="{C3380CC4-5D6E-409C-BE32-E72D297353CC}">
                <c16:uniqueId val="{00000001-8F78-BB4F-B6FB-58FB5F44DE4F}"/>
              </c:ext>
            </c:extLst>
          </c:dPt>
          <c:dPt>
            <c:idx val="1"/>
            <c:bubble3D val="0"/>
            <c:spPr>
              <a:gradFill rotWithShape="1">
                <a:gsLst>
                  <a:gs pos="0">
                    <a:schemeClr val="accent3">
                      <a:tint val="50000"/>
                      <a:shade val="86000"/>
                      <a:satMod val="140000"/>
                    </a:schemeClr>
                  </a:gs>
                  <a:gs pos="45000">
                    <a:schemeClr val="accent3">
                      <a:tint val="48000"/>
                      <a:satMod val="150000"/>
                    </a:schemeClr>
                  </a:gs>
                  <a:gs pos="100000">
                    <a:schemeClr val="accent3">
                      <a:tint val="28000"/>
                      <a:satMod val="160000"/>
                    </a:schemeClr>
                  </a:gs>
                </a:gsLst>
                <a:path path="circle">
                  <a:fillToRect l="100000" t="100000" r="100000" b="100000"/>
                </a:path>
              </a:gradFill>
              <a:ln w="9525" cap="flat" cmpd="sng" algn="ctr">
                <a:solidFill>
                  <a:schemeClr val="accent3">
                    <a:shade val="95000"/>
                  </a:schemeClr>
                </a:solidFill>
                <a:round/>
              </a:ln>
              <a:effectLst/>
              <a:scene3d>
                <a:camera prst="orthographicFront"/>
                <a:lightRig rig="threePt" dir="t"/>
              </a:scene3d>
            </c:spPr>
            <c:extLst>
              <c:ext xmlns:c16="http://schemas.microsoft.com/office/drawing/2014/chart" uri="{C3380CC4-5D6E-409C-BE32-E72D297353CC}">
                <c16:uniqueId val="{00000003-8F78-BB4F-B6FB-58FB5F44DE4F}"/>
              </c:ext>
            </c:extLst>
          </c:dPt>
          <c:dPt>
            <c:idx val="2"/>
            <c:bubble3D val="0"/>
            <c:spPr>
              <a:gradFill rotWithShape="1">
                <a:gsLst>
                  <a:gs pos="0">
                    <a:schemeClr val="accent5">
                      <a:tint val="50000"/>
                      <a:shade val="86000"/>
                      <a:satMod val="140000"/>
                    </a:schemeClr>
                  </a:gs>
                  <a:gs pos="45000">
                    <a:schemeClr val="accent5">
                      <a:tint val="48000"/>
                      <a:satMod val="150000"/>
                    </a:schemeClr>
                  </a:gs>
                  <a:gs pos="100000">
                    <a:schemeClr val="accent5">
                      <a:tint val="28000"/>
                      <a:satMod val="160000"/>
                    </a:schemeClr>
                  </a:gs>
                </a:gsLst>
                <a:path path="circle">
                  <a:fillToRect l="100000" t="100000" r="100000" b="100000"/>
                </a:path>
              </a:gradFill>
              <a:ln w="9525" cap="flat" cmpd="sng" algn="ctr">
                <a:solidFill>
                  <a:schemeClr val="accent5">
                    <a:shade val="95000"/>
                  </a:schemeClr>
                </a:solidFill>
                <a:round/>
              </a:ln>
              <a:effectLst/>
              <a:scene3d>
                <a:camera prst="orthographicFront"/>
                <a:lightRig rig="threePt" dir="t"/>
              </a:scene3d>
            </c:spPr>
            <c:extLst>
              <c:ext xmlns:c16="http://schemas.microsoft.com/office/drawing/2014/chart" uri="{C3380CC4-5D6E-409C-BE32-E72D297353CC}">
                <c16:uniqueId val="{00000005-8F78-BB4F-B6FB-58FB5F44DE4F}"/>
              </c:ext>
            </c:extLst>
          </c:dPt>
          <c:dPt>
            <c:idx val="3"/>
            <c:bubble3D val="0"/>
            <c:spPr>
              <a:gradFill rotWithShape="1">
                <a:gsLst>
                  <a:gs pos="0">
                    <a:schemeClr val="accent1">
                      <a:lumMod val="60000"/>
                      <a:tint val="50000"/>
                      <a:shade val="86000"/>
                      <a:satMod val="140000"/>
                    </a:schemeClr>
                  </a:gs>
                  <a:gs pos="45000">
                    <a:schemeClr val="accent1">
                      <a:lumMod val="60000"/>
                      <a:tint val="48000"/>
                      <a:satMod val="150000"/>
                    </a:schemeClr>
                  </a:gs>
                  <a:gs pos="100000">
                    <a:schemeClr val="accent1">
                      <a:lumMod val="60000"/>
                      <a:tint val="28000"/>
                      <a:satMod val="160000"/>
                    </a:schemeClr>
                  </a:gs>
                </a:gsLst>
                <a:path path="circle">
                  <a:fillToRect l="100000" t="100000" r="100000" b="100000"/>
                </a:path>
              </a:gradFill>
              <a:ln w="9525" cap="flat" cmpd="sng" algn="ctr">
                <a:solidFill>
                  <a:schemeClr val="accent1">
                    <a:lumMod val="60000"/>
                    <a:shade val="95000"/>
                  </a:schemeClr>
                </a:solidFill>
                <a:round/>
              </a:ln>
              <a:effectLst/>
            </c:spPr>
            <c:extLst>
              <c:ext xmlns:c16="http://schemas.microsoft.com/office/drawing/2014/chart" uri="{C3380CC4-5D6E-409C-BE32-E72D297353CC}">
                <c16:uniqueId val="{00000007-8F78-BB4F-B6FB-58FB5F44DE4F}"/>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Лист1!$A$2:$A$5</c:f>
              <c:strCache>
                <c:ptCount val="3"/>
                <c:pt idx="0">
                  <c:v>низкий уровень </c:v>
                </c:pt>
                <c:pt idx="1">
                  <c:v>базовый уровень </c:v>
                </c:pt>
                <c:pt idx="2">
                  <c:v>повышенный уровень</c:v>
                </c:pt>
              </c:strCache>
            </c:strRef>
          </c:cat>
          <c:val>
            <c:numRef>
              <c:f>Лист1!$B$2:$B$5</c:f>
              <c:numCache>
                <c:formatCode>0%</c:formatCode>
                <c:ptCount val="4"/>
                <c:pt idx="0">
                  <c:v>0.22</c:v>
                </c:pt>
                <c:pt idx="1">
                  <c:v>0.66500000000000004</c:v>
                </c:pt>
                <c:pt idx="2">
                  <c:v>0.115</c:v>
                </c:pt>
              </c:numCache>
            </c:numRef>
          </c:val>
          <c:extLst>
            <c:ext xmlns:c16="http://schemas.microsoft.com/office/drawing/2014/chart" uri="{C3380CC4-5D6E-409C-BE32-E72D297353CC}">
              <c16:uniqueId val="{00000008-8F78-BB4F-B6FB-58FB5F44DE4F}"/>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ru-RU"/>
              <a:t>Уровень подготовки обучающихся по русскому языку</a:t>
            </a:r>
          </a:p>
        </c:rich>
      </c:tx>
      <c:layout/>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bar"/>
        <c:grouping val="percentStacked"/>
        <c:varyColors val="0"/>
        <c:ser>
          <c:idx val="0"/>
          <c:order val="0"/>
          <c:tx>
            <c:strRef>
              <c:f>Лист1!$B$1</c:f>
              <c:strCache>
                <c:ptCount val="1"/>
                <c:pt idx="0">
                  <c:v>2 кл</c:v>
                </c:pt>
              </c:strCache>
            </c:strRef>
          </c:tx>
          <c:spPr>
            <a:solidFill>
              <a:srgbClr val="FFB5AB"/>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Лист1!$A$2:$A$4</c:f>
              <c:strCache>
                <c:ptCount val="3"/>
                <c:pt idx="0">
                  <c:v>повышенный</c:v>
                </c:pt>
                <c:pt idx="1">
                  <c:v>базовый </c:v>
                </c:pt>
                <c:pt idx="2">
                  <c:v>низкий</c:v>
                </c:pt>
              </c:strCache>
            </c:strRef>
          </c:cat>
          <c:val>
            <c:numRef>
              <c:f>Лист1!$B$2:$B$4</c:f>
              <c:numCache>
                <c:formatCode>0%</c:formatCode>
                <c:ptCount val="3"/>
                <c:pt idx="0">
                  <c:v>0.18</c:v>
                </c:pt>
                <c:pt idx="1">
                  <c:v>0.68</c:v>
                </c:pt>
                <c:pt idx="2">
                  <c:v>0.14000000000000001</c:v>
                </c:pt>
              </c:numCache>
            </c:numRef>
          </c:val>
          <c:extLst>
            <c:ext xmlns:c16="http://schemas.microsoft.com/office/drawing/2014/chart" uri="{C3380CC4-5D6E-409C-BE32-E72D297353CC}">
              <c16:uniqueId val="{00000000-52E4-5442-B0C9-DC5D7A132166}"/>
            </c:ext>
          </c:extLst>
        </c:ser>
        <c:ser>
          <c:idx val="1"/>
          <c:order val="1"/>
          <c:tx>
            <c:strRef>
              <c:f>Лист1!$C$1</c:f>
              <c:strCache>
                <c:ptCount val="1"/>
                <c:pt idx="0">
                  <c:v>3 кл</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Лист1!$A$2:$A$4</c:f>
              <c:strCache>
                <c:ptCount val="3"/>
                <c:pt idx="0">
                  <c:v>повышенный</c:v>
                </c:pt>
                <c:pt idx="1">
                  <c:v>базовый </c:v>
                </c:pt>
                <c:pt idx="2">
                  <c:v>низкий</c:v>
                </c:pt>
              </c:strCache>
            </c:strRef>
          </c:cat>
          <c:val>
            <c:numRef>
              <c:f>Лист1!$C$2:$C$4</c:f>
              <c:numCache>
                <c:formatCode>0%</c:formatCode>
                <c:ptCount val="3"/>
                <c:pt idx="0">
                  <c:v>0.13</c:v>
                </c:pt>
                <c:pt idx="1">
                  <c:v>0.71</c:v>
                </c:pt>
                <c:pt idx="2">
                  <c:v>0.16</c:v>
                </c:pt>
              </c:numCache>
            </c:numRef>
          </c:val>
          <c:extLst>
            <c:ext xmlns:c16="http://schemas.microsoft.com/office/drawing/2014/chart" uri="{C3380CC4-5D6E-409C-BE32-E72D297353CC}">
              <c16:uniqueId val="{00000001-52E4-5442-B0C9-DC5D7A132166}"/>
            </c:ext>
          </c:extLst>
        </c:ser>
        <c:ser>
          <c:idx val="2"/>
          <c:order val="2"/>
          <c:tx>
            <c:strRef>
              <c:f>Лист1!$D$1</c:f>
              <c:strCache>
                <c:ptCount val="1"/>
                <c:pt idx="0">
                  <c:v>4 кл</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Лист1!$A$2:$A$4</c:f>
              <c:strCache>
                <c:ptCount val="3"/>
                <c:pt idx="0">
                  <c:v>повышенный</c:v>
                </c:pt>
                <c:pt idx="1">
                  <c:v>базовый </c:v>
                </c:pt>
                <c:pt idx="2">
                  <c:v>низкий</c:v>
                </c:pt>
              </c:strCache>
            </c:strRef>
          </c:cat>
          <c:val>
            <c:numRef>
              <c:f>Лист1!$D$2:$D$4</c:f>
              <c:numCache>
                <c:formatCode>0%</c:formatCode>
                <c:ptCount val="3"/>
                <c:pt idx="0">
                  <c:v>0.08</c:v>
                </c:pt>
                <c:pt idx="1">
                  <c:v>0.68</c:v>
                </c:pt>
                <c:pt idx="2">
                  <c:v>0.24</c:v>
                </c:pt>
              </c:numCache>
            </c:numRef>
          </c:val>
          <c:extLst>
            <c:ext xmlns:c16="http://schemas.microsoft.com/office/drawing/2014/chart" uri="{C3380CC4-5D6E-409C-BE32-E72D297353CC}">
              <c16:uniqueId val="{00000002-52E4-5442-B0C9-DC5D7A132166}"/>
            </c:ext>
          </c:extLst>
        </c:ser>
        <c:dLbls>
          <c:showLegendKey val="0"/>
          <c:showVal val="0"/>
          <c:showCatName val="0"/>
          <c:showSerName val="0"/>
          <c:showPercent val="0"/>
          <c:showBubbleSize val="0"/>
        </c:dLbls>
        <c:gapWidth val="219"/>
        <c:overlap val="100"/>
        <c:axId val="224900703"/>
        <c:axId val="224902383"/>
      </c:barChart>
      <c:catAx>
        <c:axId val="22490070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crossAx val="224902383"/>
        <c:crosses val="autoZero"/>
        <c:auto val="1"/>
        <c:lblAlgn val="ctr"/>
        <c:lblOffset val="100"/>
        <c:noMultiLvlLbl val="0"/>
      </c:catAx>
      <c:valAx>
        <c:axId val="224902383"/>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crossAx val="224900703"/>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600"/>
      </a:pPr>
      <a:endParaRPr lang="ru-RU"/>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ru-RU"/>
              <a:t>Уровень подготовки обучающихся по математике</a:t>
            </a:r>
          </a:p>
        </c:rich>
      </c:tx>
      <c:layout/>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bar"/>
        <c:grouping val="percentStacked"/>
        <c:varyColors val="0"/>
        <c:ser>
          <c:idx val="0"/>
          <c:order val="0"/>
          <c:tx>
            <c:strRef>
              <c:f>Лист1!$B$1</c:f>
              <c:strCache>
                <c:ptCount val="1"/>
                <c:pt idx="0">
                  <c:v>2 кл</c:v>
                </c:pt>
              </c:strCache>
            </c:strRef>
          </c:tx>
          <c:spPr>
            <a:solidFill>
              <a:srgbClr val="FF8E60"/>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Лист1!$A$2:$A$4</c:f>
              <c:strCache>
                <c:ptCount val="3"/>
                <c:pt idx="0">
                  <c:v>повышенный</c:v>
                </c:pt>
                <c:pt idx="1">
                  <c:v>базовый </c:v>
                </c:pt>
                <c:pt idx="2">
                  <c:v>низкий</c:v>
                </c:pt>
              </c:strCache>
            </c:strRef>
          </c:cat>
          <c:val>
            <c:numRef>
              <c:f>Лист1!$B$2:$B$4</c:f>
              <c:numCache>
                <c:formatCode>0%</c:formatCode>
                <c:ptCount val="3"/>
                <c:pt idx="0">
                  <c:v>0.17</c:v>
                </c:pt>
                <c:pt idx="1">
                  <c:v>0.71</c:v>
                </c:pt>
                <c:pt idx="2">
                  <c:v>0.12</c:v>
                </c:pt>
              </c:numCache>
            </c:numRef>
          </c:val>
          <c:extLst>
            <c:ext xmlns:c16="http://schemas.microsoft.com/office/drawing/2014/chart" uri="{C3380CC4-5D6E-409C-BE32-E72D297353CC}">
              <c16:uniqueId val="{00000000-D84E-8B4F-B0D2-7AD26596F613}"/>
            </c:ext>
          </c:extLst>
        </c:ser>
        <c:ser>
          <c:idx val="1"/>
          <c:order val="1"/>
          <c:tx>
            <c:strRef>
              <c:f>Лист1!$C$1</c:f>
              <c:strCache>
                <c:ptCount val="1"/>
                <c:pt idx="0">
                  <c:v>3 кл</c:v>
                </c:pt>
              </c:strCache>
            </c:strRef>
          </c:tx>
          <c:spPr>
            <a:solidFill>
              <a:schemeClr val="accent5">
                <a:lumMod val="40000"/>
                <a:lumOff val="60000"/>
              </a:schemeClr>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Лист1!$A$2:$A$4</c:f>
              <c:strCache>
                <c:ptCount val="3"/>
                <c:pt idx="0">
                  <c:v>повышенный</c:v>
                </c:pt>
                <c:pt idx="1">
                  <c:v>базовый </c:v>
                </c:pt>
                <c:pt idx="2">
                  <c:v>низкий</c:v>
                </c:pt>
              </c:strCache>
            </c:strRef>
          </c:cat>
          <c:val>
            <c:numRef>
              <c:f>Лист1!$C$2:$C$4</c:f>
              <c:numCache>
                <c:formatCode>0%</c:formatCode>
                <c:ptCount val="3"/>
                <c:pt idx="0">
                  <c:v>0.15</c:v>
                </c:pt>
                <c:pt idx="1">
                  <c:v>0.73</c:v>
                </c:pt>
                <c:pt idx="2">
                  <c:v>0.12</c:v>
                </c:pt>
              </c:numCache>
            </c:numRef>
          </c:val>
          <c:extLst>
            <c:ext xmlns:c16="http://schemas.microsoft.com/office/drawing/2014/chart" uri="{C3380CC4-5D6E-409C-BE32-E72D297353CC}">
              <c16:uniqueId val="{00000001-D84E-8B4F-B0D2-7AD26596F613}"/>
            </c:ext>
          </c:extLst>
        </c:ser>
        <c:ser>
          <c:idx val="2"/>
          <c:order val="2"/>
          <c:tx>
            <c:strRef>
              <c:f>Лист1!$D$1</c:f>
              <c:strCache>
                <c:ptCount val="1"/>
                <c:pt idx="0">
                  <c:v>4 кл</c:v>
                </c:pt>
              </c:strCache>
            </c:strRef>
          </c:tx>
          <c:spPr>
            <a:solidFill>
              <a:schemeClr val="accent2">
                <a:tint val="65000"/>
              </a:schemeClr>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Лист1!$A$2:$A$4</c:f>
              <c:strCache>
                <c:ptCount val="3"/>
                <c:pt idx="0">
                  <c:v>повышенный</c:v>
                </c:pt>
                <c:pt idx="1">
                  <c:v>базовый </c:v>
                </c:pt>
                <c:pt idx="2">
                  <c:v>низкий</c:v>
                </c:pt>
              </c:strCache>
            </c:strRef>
          </c:cat>
          <c:val>
            <c:numRef>
              <c:f>Лист1!$D$2:$D$4</c:f>
              <c:numCache>
                <c:formatCode>0%</c:formatCode>
                <c:ptCount val="3"/>
                <c:pt idx="0">
                  <c:v>0.22</c:v>
                </c:pt>
                <c:pt idx="1">
                  <c:v>0.66</c:v>
                </c:pt>
                <c:pt idx="2">
                  <c:v>0.12</c:v>
                </c:pt>
              </c:numCache>
            </c:numRef>
          </c:val>
          <c:extLst>
            <c:ext xmlns:c16="http://schemas.microsoft.com/office/drawing/2014/chart" uri="{C3380CC4-5D6E-409C-BE32-E72D297353CC}">
              <c16:uniqueId val="{00000002-D84E-8B4F-B0D2-7AD26596F613}"/>
            </c:ext>
          </c:extLst>
        </c:ser>
        <c:dLbls>
          <c:showLegendKey val="0"/>
          <c:showVal val="0"/>
          <c:showCatName val="0"/>
          <c:showSerName val="0"/>
          <c:showPercent val="0"/>
          <c:showBubbleSize val="0"/>
        </c:dLbls>
        <c:gapWidth val="219"/>
        <c:overlap val="100"/>
        <c:axId val="224900703"/>
        <c:axId val="224902383"/>
      </c:barChart>
      <c:catAx>
        <c:axId val="22490070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crossAx val="224902383"/>
        <c:crosses val="autoZero"/>
        <c:auto val="1"/>
        <c:lblAlgn val="ctr"/>
        <c:lblOffset val="100"/>
        <c:noMultiLvlLbl val="0"/>
      </c:catAx>
      <c:valAx>
        <c:axId val="224902383"/>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crossAx val="224900703"/>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600"/>
      </a:pPr>
      <a:endParaRPr lang="ru-RU"/>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38"/>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0.11216730038022814"/>
          <c:y val="3.9325842696629212E-2"/>
          <c:w val="0.70722433460076051"/>
          <c:h val="0.5955056179775281"/>
        </c:manualLayout>
      </c:layout>
      <c:bar3DChart>
        <c:barDir val="col"/>
        <c:grouping val="percentStacked"/>
        <c:varyColors val="0"/>
        <c:ser>
          <c:idx val="0"/>
          <c:order val="0"/>
          <c:tx>
            <c:strRef>
              <c:f>Sheet1!$A$2</c:f>
              <c:strCache>
                <c:ptCount val="1"/>
                <c:pt idx="0">
                  <c:v>низкий</c:v>
                </c:pt>
              </c:strCache>
            </c:strRef>
          </c:tx>
          <c:spPr>
            <a:solidFill>
              <a:srgbClr val="9999FF"/>
            </a:solidFill>
            <a:ln w="15210">
              <a:solidFill>
                <a:srgbClr val="000000"/>
              </a:solidFill>
              <a:prstDash val="solid"/>
            </a:ln>
          </c:spPr>
          <c:invertIfNegative val="0"/>
          <c:dLbls>
            <c:spPr>
              <a:noFill/>
              <a:ln w="30421">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Sheet1!$B$1:$D$1</c:f>
              <c:strCache>
                <c:ptCount val="3"/>
                <c:pt idx="0">
                  <c:v>русский язык</c:v>
                </c:pt>
                <c:pt idx="1">
                  <c:v>математика</c:v>
                </c:pt>
                <c:pt idx="2">
                  <c:v>окружающий мир</c:v>
                </c:pt>
              </c:strCache>
            </c:strRef>
          </c:cat>
          <c:val>
            <c:numRef>
              <c:f>Sheet1!$B$2:$D$2</c:f>
              <c:numCache>
                <c:formatCode>0%</c:formatCode>
                <c:ptCount val="3"/>
                <c:pt idx="0">
                  <c:v>1.4E-2</c:v>
                </c:pt>
                <c:pt idx="1">
                  <c:v>1.4999999999999999E-2</c:v>
                </c:pt>
                <c:pt idx="2" formatCode="0.00%">
                  <c:v>0.06</c:v>
                </c:pt>
              </c:numCache>
            </c:numRef>
          </c:val>
          <c:extLst>
            <c:ext xmlns:c16="http://schemas.microsoft.com/office/drawing/2014/chart" uri="{C3380CC4-5D6E-409C-BE32-E72D297353CC}">
              <c16:uniqueId val="{00000000-4838-754E-8BF5-9EF6CFEAD774}"/>
            </c:ext>
          </c:extLst>
        </c:ser>
        <c:ser>
          <c:idx val="1"/>
          <c:order val="1"/>
          <c:tx>
            <c:strRef>
              <c:f>Sheet1!$A$3</c:f>
              <c:strCache>
                <c:ptCount val="1"/>
                <c:pt idx="0">
                  <c:v>средний</c:v>
                </c:pt>
              </c:strCache>
            </c:strRef>
          </c:tx>
          <c:spPr>
            <a:solidFill>
              <a:srgbClr val="993366"/>
            </a:solidFill>
            <a:ln w="15210">
              <a:solidFill>
                <a:srgbClr val="000000"/>
              </a:solidFill>
              <a:prstDash val="solid"/>
            </a:ln>
          </c:spPr>
          <c:invertIfNegative val="0"/>
          <c:dLbls>
            <c:spPr>
              <a:noFill/>
              <a:ln w="30421">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Sheet1!$B$1:$D$1</c:f>
              <c:strCache>
                <c:ptCount val="3"/>
                <c:pt idx="0">
                  <c:v>русский язык</c:v>
                </c:pt>
                <c:pt idx="1">
                  <c:v>математика</c:v>
                </c:pt>
                <c:pt idx="2">
                  <c:v>окружающий мир</c:v>
                </c:pt>
              </c:strCache>
            </c:strRef>
          </c:cat>
          <c:val>
            <c:numRef>
              <c:f>Sheet1!$B$3:$D$3</c:f>
              <c:numCache>
                <c:formatCode>0.00%</c:formatCode>
                <c:ptCount val="3"/>
                <c:pt idx="0" formatCode="0%">
                  <c:v>0.28999999999999998</c:v>
                </c:pt>
                <c:pt idx="1">
                  <c:v>0.44</c:v>
                </c:pt>
                <c:pt idx="2" formatCode="0%">
                  <c:v>0.24</c:v>
                </c:pt>
              </c:numCache>
            </c:numRef>
          </c:val>
          <c:extLst>
            <c:ext xmlns:c16="http://schemas.microsoft.com/office/drawing/2014/chart" uri="{C3380CC4-5D6E-409C-BE32-E72D297353CC}">
              <c16:uniqueId val="{00000001-4838-754E-8BF5-9EF6CFEAD774}"/>
            </c:ext>
          </c:extLst>
        </c:ser>
        <c:ser>
          <c:idx val="2"/>
          <c:order val="2"/>
          <c:tx>
            <c:strRef>
              <c:f>Sheet1!$A$4</c:f>
              <c:strCache>
                <c:ptCount val="1"/>
                <c:pt idx="0">
                  <c:v>повышенный</c:v>
                </c:pt>
              </c:strCache>
            </c:strRef>
          </c:tx>
          <c:spPr>
            <a:solidFill>
              <a:srgbClr val="FFFFCC"/>
            </a:solidFill>
            <a:ln w="15210">
              <a:solidFill>
                <a:srgbClr val="000000"/>
              </a:solidFill>
              <a:prstDash val="solid"/>
            </a:ln>
          </c:spPr>
          <c:invertIfNegative val="0"/>
          <c:dLbls>
            <c:spPr>
              <a:noFill/>
              <a:ln w="30421">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Sheet1!$B$1:$D$1</c:f>
              <c:strCache>
                <c:ptCount val="3"/>
                <c:pt idx="0">
                  <c:v>русский язык</c:v>
                </c:pt>
                <c:pt idx="1">
                  <c:v>математика</c:v>
                </c:pt>
                <c:pt idx="2">
                  <c:v>окружающий мир</c:v>
                </c:pt>
              </c:strCache>
            </c:strRef>
          </c:cat>
          <c:val>
            <c:numRef>
              <c:f>Sheet1!$B$4:$D$4</c:f>
              <c:numCache>
                <c:formatCode>0.00%</c:formatCode>
                <c:ptCount val="3"/>
                <c:pt idx="0">
                  <c:v>0.54</c:v>
                </c:pt>
                <c:pt idx="1">
                  <c:v>0.39</c:v>
                </c:pt>
                <c:pt idx="2" formatCode="0%">
                  <c:v>0.48</c:v>
                </c:pt>
              </c:numCache>
            </c:numRef>
          </c:val>
          <c:extLst>
            <c:ext xmlns:c16="http://schemas.microsoft.com/office/drawing/2014/chart" uri="{C3380CC4-5D6E-409C-BE32-E72D297353CC}">
              <c16:uniqueId val="{00000002-4838-754E-8BF5-9EF6CFEAD774}"/>
            </c:ext>
          </c:extLst>
        </c:ser>
        <c:ser>
          <c:idx val="3"/>
          <c:order val="3"/>
          <c:tx>
            <c:strRef>
              <c:f>Sheet1!$A$5</c:f>
              <c:strCache>
                <c:ptCount val="1"/>
                <c:pt idx="0">
                  <c:v>высокий</c:v>
                </c:pt>
              </c:strCache>
            </c:strRef>
          </c:tx>
          <c:spPr>
            <a:solidFill>
              <a:srgbClr val="CCFFFF"/>
            </a:solidFill>
            <a:ln w="15210">
              <a:solidFill>
                <a:srgbClr val="000000"/>
              </a:solidFill>
              <a:prstDash val="solid"/>
            </a:ln>
          </c:spPr>
          <c:invertIfNegative val="0"/>
          <c:dLbls>
            <c:spPr>
              <a:noFill/>
              <a:ln w="30421">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Sheet1!$B$1:$D$1</c:f>
              <c:strCache>
                <c:ptCount val="3"/>
                <c:pt idx="0">
                  <c:v>русский язык</c:v>
                </c:pt>
                <c:pt idx="1">
                  <c:v>математика</c:v>
                </c:pt>
                <c:pt idx="2">
                  <c:v>окружающий мир</c:v>
                </c:pt>
              </c:strCache>
            </c:strRef>
          </c:cat>
          <c:val>
            <c:numRef>
              <c:f>Sheet1!$B$5:$D$5</c:f>
              <c:numCache>
                <c:formatCode>0.00%</c:formatCode>
                <c:ptCount val="3"/>
                <c:pt idx="0">
                  <c:v>0.16</c:v>
                </c:pt>
                <c:pt idx="1">
                  <c:v>0.16</c:v>
                </c:pt>
                <c:pt idx="2">
                  <c:v>0.22</c:v>
                </c:pt>
              </c:numCache>
            </c:numRef>
          </c:val>
          <c:extLst>
            <c:ext xmlns:c16="http://schemas.microsoft.com/office/drawing/2014/chart" uri="{C3380CC4-5D6E-409C-BE32-E72D297353CC}">
              <c16:uniqueId val="{00000003-4838-754E-8BF5-9EF6CFEAD774}"/>
            </c:ext>
          </c:extLst>
        </c:ser>
        <c:dLbls>
          <c:showLegendKey val="0"/>
          <c:showVal val="1"/>
          <c:showCatName val="0"/>
          <c:showSerName val="0"/>
          <c:showPercent val="0"/>
          <c:showBubbleSize val="0"/>
        </c:dLbls>
        <c:gapWidth val="150"/>
        <c:gapDepth val="0"/>
        <c:shape val="box"/>
        <c:axId val="1542837680"/>
        <c:axId val="1"/>
        <c:axId val="0"/>
      </c:bar3DChart>
      <c:catAx>
        <c:axId val="1542837680"/>
        <c:scaling>
          <c:orientation val="minMax"/>
        </c:scaling>
        <c:delete val="0"/>
        <c:axPos val="b"/>
        <c:numFmt formatCode="General" sourceLinked="1"/>
        <c:majorTickMark val="out"/>
        <c:minorTickMark val="none"/>
        <c:tickLblPos val="low"/>
        <c:spPr>
          <a:ln w="3803">
            <a:solidFill>
              <a:srgbClr val="000000"/>
            </a:solidFill>
            <a:prstDash val="solid"/>
          </a:ln>
        </c:spPr>
        <c:txPr>
          <a:bodyPr rot="-2700000" vert="horz"/>
          <a:lstStyle/>
          <a:p>
            <a:pPr>
              <a:defRPr/>
            </a:pPr>
            <a:endParaRPr lang="ru-RU"/>
          </a:p>
        </c:txPr>
        <c:crossAx val="1"/>
        <c:crosses val="autoZero"/>
        <c:auto val="1"/>
        <c:lblAlgn val="ctr"/>
        <c:lblOffset val="100"/>
        <c:tickLblSkip val="1"/>
        <c:tickMarkSkip val="1"/>
        <c:noMultiLvlLbl val="0"/>
      </c:catAx>
      <c:valAx>
        <c:axId val="1"/>
        <c:scaling>
          <c:orientation val="minMax"/>
        </c:scaling>
        <c:delete val="0"/>
        <c:axPos val="l"/>
        <c:majorGridlines>
          <c:spPr>
            <a:ln w="3803">
              <a:solidFill>
                <a:srgbClr val="000000"/>
              </a:solidFill>
              <a:prstDash val="solid"/>
            </a:ln>
          </c:spPr>
        </c:majorGridlines>
        <c:numFmt formatCode="0%" sourceLinked="1"/>
        <c:majorTickMark val="out"/>
        <c:minorTickMark val="none"/>
        <c:tickLblPos val="nextTo"/>
        <c:spPr>
          <a:ln w="3803">
            <a:solidFill>
              <a:srgbClr val="000000"/>
            </a:solidFill>
            <a:prstDash val="solid"/>
          </a:ln>
        </c:spPr>
        <c:txPr>
          <a:bodyPr rot="0" vert="horz"/>
          <a:lstStyle/>
          <a:p>
            <a:pPr>
              <a:defRPr/>
            </a:pPr>
            <a:endParaRPr lang="ru-RU"/>
          </a:p>
        </c:txPr>
        <c:crossAx val="1542837680"/>
        <c:crosses val="autoZero"/>
        <c:crossBetween val="between"/>
      </c:valAx>
      <c:spPr>
        <a:noFill/>
        <a:ln w="30421">
          <a:noFill/>
        </a:ln>
      </c:spPr>
    </c:plotArea>
    <c:legend>
      <c:legendPos val="r"/>
      <c:layout>
        <c:manualLayout>
          <c:xMode val="edge"/>
          <c:yMode val="edge"/>
          <c:x val="0.83460076045627374"/>
          <c:y val="0.29775280898876405"/>
          <c:w val="0.15779467680608364"/>
          <c:h val="0.4101123595505618"/>
        </c:manualLayout>
      </c:layout>
      <c:overlay val="0"/>
      <c:spPr>
        <a:noFill/>
        <a:ln w="3803">
          <a:solidFill>
            <a:srgbClr val="000000"/>
          </a:solidFill>
          <a:prstDash val="solid"/>
        </a:ln>
      </c:spPr>
    </c:legend>
    <c:plotVisOnly val="1"/>
    <c:dispBlanksAs val="gap"/>
    <c:showDLblsOverMax val="0"/>
  </c:chart>
  <c:spPr>
    <a:noFill/>
    <a:ln>
      <a:noFill/>
    </a:ln>
  </c:spPr>
  <c:txPr>
    <a:bodyPr/>
    <a:lstStyle/>
    <a:p>
      <a:pPr>
        <a:defRPr sz="1400" b="1" i="0" u="none" strike="noStrike" baseline="0">
          <a:solidFill>
            <a:srgbClr val="000000"/>
          </a:solidFill>
          <a:latin typeface="Arial Cyr"/>
          <a:ea typeface="Arial Cyr"/>
          <a:cs typeface="Arial Cyr"/>
        </a:defRPr>
      </a:pPr>
      <a:endParaRPr lang="ru-RU"/>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38"/>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0.11216730038022814"/>
          <c:y val="3.9325842696629212E-2"/>
          <c:w val="0.70722433460076051"/>
          <c:h val="0.5955056179775281"/>
        </c:manualLayout>
      </c:layout>
      <c:bar3DChart>
        <c:barDir val="col"/>
        <c:grouping val="percentStacked"/>
        <c:varyColors val="0"/>
        <c:ser>
          <c:idx val="0"/>
          <c:order val="0"/>
          <c:tx>
            <c:strRef>
              <c:f>Sheet1!$A$2</c:f>
              <c:strCache>
                <c:ptCount val="1"/>
                <c:pt idx="0">
                  <c:v>низкий</c:v>
                </c:pt>
              </c:strCache>
            </c:strRef>
          </c:tx>
          <c:spPr>
            <a:solidFill>
              <a:srgbClr val="9999FF"/>
            </a:solidFill>
            <a:ln w="15210">
              <a:solidFill>
                <a:srgbClr val="000000"/>
              </a:solidFill>
              <a:prstDash val="solid"/>
            </a:ln>
          </c:spPr>
          <c:invertIfNegative val="0"/>
          <c:dLbls>
            <c:spPr>
              <a:noFill/>
              <a:ln w="30421">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русский язык</c:v>
                </c:pt>
                <c:pt idx="1">
                  <c:v>математика</c:v>
                </c:pt>
                <c:pt idx="2">
                  <c:v>история</c:v>
                </c:pt>
                <c:pt idx="3">
                  <c:v>биология</c:v>
                </c:pt>
              </c:strCache>
            </c:strRef>
          </c:cat>
          <c:val>
            <c:numRef>
              <c:f>Sheet1!$B$2:$E$2</c:f>
              <c:numCache>
                <c:formatCode>0%</c:formatCode>
                <c:ptCount val="4"/>
                <c:pt idx="0">
                  <c:v>1.4E-2</c:v>
                </c:pt>
                <c:pt idx="1">
                  <c:v>1.4999999999999999E-2</c:v>
                </c:pt>
                <c:pt idx="2" formatCode="0.00%">
                  <c:v>0.02</c:v>
                </c:pt>
                <c:pt idx="3" formatCode="0.00%">
                  <c:v>0.05</c:v>
                </c:pt>
              </c:numCache>
            </c:numRef>
          </c:val>
          <c:extLst>
            <c:ext xmlns:c16="http://schemas.microsoft.com/office/drawing/2014/chart" uri="{C3380CC4-5D6E-409C-BE32-E72D297353CC}">
              <c16:uniqueId val="{00000000-4838-754E-8BF5-9EF6CFEAD774}"/>
            </c:ext>
          </c:extLst>
        </c:ser>
        <c:ser>
          <c:idx val="1"/>
          <c:order val="1"/>
          <c:tx>
            <c:strRef>
              <c:f>Sheet1!$A$3</c:f>
              <c:strCache>
                <c:ptCount val="1"/>
                <c:pt idx="0">
                  <c:v>средний</c:v>
                </c:pt>
              </c:strCache>
            </c:strRef>
          </c:tx>
          <c:spPr>
            <a:solidFill>
              <a:srgbClr val="993366"/>
            </a:solidFill>
            <a:ln w="15210">
              <a:solidFill>
                <a:srgbClr val="000000"/>
              </a:solidFill>
              <a:prstDash val="solid"/>
            </a:ln>
          </c:spPr>
          <c:invertIfNegative val="0"/>
          <c:dLbls>
            <c:spPr>
              <a:noFill/>
              <a:ln w="30421">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русский язык</c:v>
                </c:pt>
                <c:pt idx="1">
                  <c:v>математика</c:v>
                </c:pt>
                <c:pt idx="2">
                  <c:v>история</c:v>
                </c:pt>
                <c:pt idx="3">
                  <c:v>биология</c:v>
                </c:pt>
              </c:strCache>
            </c:strRef>
          </c:cat>
          <c:val>
            <c:numRef>
              <c:f>Sheet1!$B$3:$E$3</c:f>
              <c:numCache>
                <c:formatCode>0.00%</c:formatCode>
                <c:ptCount val="4"/>
                <c:pt idx="0" formatCode="0%">
                  <c:v>0.28999999999999998</c:v>
                </c:pt>
                <c:pt idx="1">
                  <c:v>0.44</c:v>
                </c:pt>
                <c:pt idx="2">
                  <c:v>0.11</c:v>
                </c:pt>
                <c:pt idx="3">
                  <c:v>0.33</c:v>
                </c:pt>
              </c:numCache>
            </c:numRef>
          </c:val>
          <c:extLst>
            <c:ext xmlns:c16="http://schemas.microsoft.com/office/drawing/2014/chart" uri="{C3380CC4-5D6E-409C-BE32-E72D297353CC}">
              <c16:uniqueId val="{00000001-4838-754E-8BF5-9EF6CFEAD774}"/>
            </c:ext>
          </c:extLst>
        </c:ser>
        <c:ser>
          <c:idx val="2"/>
          <c:order val="2"/>
          <c:tx>
            <c:strRef>
              <c:f>Sheet1!$A$4</c:f>
              <c:strCache>
                <c:ptCount val="1"/>
                <c:pt idx="0">
                  <c:v>повышенный</c:v>
                </c:pt>
              </c:strCache>
            </c:strRef>
          </c:tx>
          <c:spPr>
            <a:solidFill>
              <a:srgbClr val="FFFFCC"/>
            </a:solidFill>
            <a:ln w="15210">
              <a:solidFill>
                <a:srgbClr val="000000"/>
              </a:solidFill>
              <a:prstDash val="solid"/>
            </a:ln>
          </c:spPr>
          <c:invertIfNegative val="0"/>
          <c:dLbls>
            <c:spPr>
              <a:noFill/>
              <a:ln w="30421">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русский язык</c:v>
                </c:pt>
                <c:pt idx="1">
                  <c:v>математика</c:v>
                </c:pt>
                <c:pt idx="2">
                  <c:v>история</c:v>
                </c:pt>
                <c:pt idx="3">
                  <c:v>биология</c:v>
                </c:pt>
              </c:strCache>
            </c:strRef>
          </c:cat>
          <c:val>
            <c:numRef>
              <c:f>Sheet1!$B$4:$E$4</c:f>
              <c:numCache>
                <c:formatCode>0.00%</c:formatCode>
                <c:ptCount val="4"/>
                <c:pt idx="0">
                  <c:v>0.54</c:v>
                </c:pt>
                <c:pt idx="1">
                  <c:v>0.39</c:v>
                </c:pt>
                <c:pt idx="2">
                  <c:v>0.49</c:v>
                </c:pt>
                <c:pt idx="3">
                  <c:v>0.44</c:v>
                </c:pt>
              </c:numCache>
            </c:numRef>
          </c:val>
          <c:extLst>
            <c:ext xmlns:c16="http://schemas.microsoft.com/office/drawing/2014/chart" uri="{C3380CC4-5D6E-409C-BE32-E72D297353CC}">
              <c16:uniqueId val="{00000002-4838-754E-8BF5-9EF6CFEAD774}"/>
            </c:ext>
          </c:extLst>
        </c:ser>
        <c:ser>
          <c:idx val="3"/>
          <c:order val="3"/>
          <c:tx>
            <c:strRef>
              <c:f>Sheet1!$A$5</c:f>
              <c:strCache>
                <c:ptCount val="1"/>
                <c:pt idx="0">
                  <c:v>высокий</c:v>
                </c:pt>
              </c:strCache>
            </c:strRef>
          </c:tx>
          <c:spPr>
            <a:solidFill>
              <a:srgbClr val="CCFFFF"/>
            </a:solidFill>
            <a:ln w="15210">
              <a:solidFill>
                <a:srgbClr val="000000"/>
              </a:solidFill>
              <a:prstDash val="solid"/>
            </a:ln>
          </c:spPr>
          <c:invertIfNegative val="0"/>
          <c:dLbls>
            <c:spPr>
              <a:noFill/>
              <a:ln w="30421">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русский язык</c:v>
                </c:pt>
                <c:pt idx="1">
                  <c:v>математика</c:v>
                </c:pt>
                <c:pt idx="2">
                  <c:v>история</c:v>
                </c:pt>
                <c:pt idx="3">
                  <c:v>биология</c:v>
                </c:pt>
              </c:strCache>
            </c:strRef>
          </c:cat>
          <c:val>
            <c:numRef>
              <c:f>Sheet1!$B$5:$E$5</c:f>
              <c:numCache>
                <c:formatCode>0.00%</c:formatCode>
                <c:ptCount val="4"/>
                <c:pt idx="0">
                  <c:v>0.16</c:v>
                </c:pt>
                <c:pt idx="1">
                  <c:v>0.16</c:v>
                </c:pt>
                <c:pt idx="2" formatCode="0%">
                  <c:v>0.39</c:v>
                </c:pt>
                <c:pt idx="3" formatCode="0%">
                  <c:v>0.18</c:v>
                </c:pt>
              </c:numCache>
            </c:numRef>
          </c:val>
          <c:extLst>
            <c:ext xmlns:c16="http://schemas.microsoft.com/office/drawing/2014/chart" uri="{C3380CC4-5D6E-409C-BE32-E72D297353CC}">
              <c16:uniqueId val="{00000003-4838-754E-8BF5-9EF6CFEAD774}"/>
            </c:ext>
          </c:extLst>
        </c:ser>
        <c:dLbls>
          <c:showLegendKey val="0"/>
          <c:showVal val="1"/>
          <c:showCatName val="0"/>
          <c:showSerName val="0"/>
          <c:showPercent val="0"/>
          <c:showBubbleSize val="0"/>
        </c:dLbls>
        <c:gapWidth val="150"/>
        <c:gapDepth val="0"/>
        <c:shape val="box"/>
        <c:axId val="1542837680"/>
        <c:axId val="1"/>
        <c:axId val="0"/>
      </c:bar3DChart>
      <c:catAx>
        <c:axId val="1542837680"/>
        <c:scaling>
          <c:orientation val="minMax"/>
        </c:scaling>
        <c:delete val="0"/>
        <c:axPos val="b"/>
        <c:numFmt formatCode="General" sourceLinked="1"/>
        <c:majorTickMark val="out"/>
        <c:minorTickMark val="none"/>
        <c:tickLblPos val="low"/>
        <c:spPr>
          <a:ln w="3803">
            <a:solidFill>
              <a:srgbClr val="000000"/>
            </a:solidFill>
            <a:prstDash val="solid"/>
          </a:ln>
        </c:spPr>
        <c:txPr>
          <a:bodyPr rot="-2700000" vert="horz"/>
          <a:lstStyle/>
          <a:p>
            <a:pPr>
              <a:defRPr/>
            </a:pPr>
            <a:endParaRPr lang="ru-RU"/>
          </a:p>
        </c:txPr>
        <c:crossAx val="1"/>
        <c:crosses val="autoZero"/>
        <c:auto val="1"/>
        <c:lblAlgn val="ctr"/>
        <c:lblOffset val="100"/>
        <c:tickLblSkip val="1"/>
        <c:tickMarkSkip val="1"/>
        <c:noMultiLvlLbl val="0"/>
      </c:catAx>
      <c:valAx>
        <c:axId val="1"/>
        <c:scaling>
          <c:orientation val="minMax"/>
        </c:scaling>
        <c:delete val="0"/>
        <c:axPos val="l"/>
        <c:majorGridlines>
          <c:spPr>
            <a:ln w="3803">
              <a:solidFill>
                <a:srgbClr val="000000"/>
              </a:solidFill>
              <a:prstDash val="solid"/>
            </a:ln>
          </c:spPr>
        </c:majorGridlines>
        <c:numFmt formatCode="0%" sourceLinked="1"/>
        <c:majorTickMark val="out"/>
        <c:minorTickMark val="none"/>
        <c:tickLblPos val="nextTo"/>
        <c:spPr>
          <a:ln w="3803">
            <a:solidFill>
              <a:srgbClr val="000000"/>
            </a:solidFill>
            <a:prstDash val="solid"/>
          </a:ln>
        </c:spPr>
        <c:txPr>
          <a:bodyPr rot="0" vert="horz"/>
          <a:lstStyle/>
          <a:p>
            <a:pPr>
              <a:defRPr/>
            </a:pPr>
            <a:endParaRPr lang="ru-RU"/>
          </a:p>
        </c:txPr>
        <c:crossAx val="1542837680"/>
        <c:crosses val="autoZero"/>
        <c:crossBetween val="between"/>
      </c:valAx>
      <c:spPr>
        <a:noFill/>
        <a:ln w="30421">
          <a:noFill/>
        </a:ln>
      </c:spPr>
    </c:plotArea>
    <c:legend>
      <c:legendPos val="r"/>
      <c:layout>
        <c:manualLayout>
          <c:xMode val="edge"/>
          <c:yMode val="edge"/>
          <c:x val="0.83460076045627374"/>
          <c:y val="0.29775280898876405"/>
          <c:w val="0.15779467680608364"/>
          <c:h val="0.4101123595505618"/>
        </c:manualLayout>
      </c:layout>
      <c:overlay val="0"/>
      <c:spPr>
        <a:noFill/>
        <a:ln w="3803">
          <a:solidFill>
            <a:srgbClr val="000000"/>
          </a:solidFill>
          <a:prstDash val="solid"/>
        </a:ln>
      </c:spPr>
    </c:legend>
    <c:plotVisOnly val="1"/>
    <c:dispBlanksAs val="gap"/>
    <c:showDLblsOverMax val="0"/>
  </c:chart>
  <c:spPr>
    <a:noFill/>
    <a:ln>
      <a:noFill/>
    </a:ln>
  </c:spPr>
  <c:txPr>
    <a:bodyPr/>
    <a:lstStyle/>
    <a:p>
      <a:pPr>
        <a:defRPr sz="1400" b="1" i="0" u="none" strike="noStrike" baseline="0">
          <a:solidFill>
            <a:srgbClr val="000000"/>
          </a:solidFill>
          <a:latin typeface="Arial Cyr"/>
          <a:ea typeface="Arial Cyr"/>
          <a:cs typeface="Arial Cyr"/>
        </a:defRPr>
      </a:pPr>
      <a:endParaRPr lang="ru-RU"/>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38"/>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0.11216730038022814"/>
          <c:y val="3.9325842696629212E-2"/>
          <c:w val="0.70722433460076051"/>
          <c:h val="0.65540149278215221"/>
        </c:manualLayout>
      </c:layout>
      <c:bar3DChart>
        <c:barDir val="col"/>
        <c:grouping val="percentStacked"/>
        <c:varyColors val="0"/>
        <c:ser>
          <c:idx val="0"/>
          <c:order val="0"/>
          <c:tx>
            <c:strRef>
              <c:f>Sheet1!$A$2</c:f>
              <c:strCache>
                <c:ptCount val="1"/>
                <c:pt idx="0">
                  <c:v>низкий</c:v>
                </c:pt>
              </c:strCache>
            </c:strRef>
          </c:tx>
          <c:spPr>
            <a:solidFill>
              <a:srgbClr val="9999FF"/>
            </a:solidFill>
            <a:ln w="15210">
              <a:solidFill>
                <a:srgbClr val="000000"/>
              </a:solidFill>
              <a:prstDash val="solid"/>
            </a:ln>
          </c:spPr>
          <c:invertIfNegative val="0"/>
          <c:dLbls>
            <c:spPr>
              <a:noFill/>
              <a:ln w="30421">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русский язык</c:v>
                </c:pt>
                <c:pt idx="1">
                  <c:v>математика</c:v>
                </c:pt>
                <c:pt idx="2">
                  <c:v>история</c:v>
                </c:pt>
                <c:pt idx="3">
                  <c:v>биология</c:v>
                </c:pt>
                <c:pt idx="4">
                  <c:v>география</c:v>
                </c:pt>
                <c:pt idx="5">
                  <c:v>общество</c:v>
                </c:pt>
              </c:strCache>
            </c:strRef>
          </c:cat>
          <c:val>
            <c:numRef>
              <c:f>Sheet1!$B$2:$G$2</c:f>
              <c:numCache>
                <c:formatCode>0%</c:formatCode>
                <c:ptCount val="6"/>
                <c:pt idx="0">
                  <c:v>1.4E-2</c:v>
                </c:pt>
                <c:pt idx="1">
                  <c:v>1.4999999999999999E-2</c:v>
                </c:pt>
                <c:pt idx="2" formatCode="0.00%">
                  <c:v>0.06</c:v>
                </c:pt>
                <c:pt idx="3" formatCode="0.00%">
                  <c:v>0.02</c:v>
                </c:pt>
                <c:pt idx="4" formatCode="0.00%">
                  <c:v>0.05</c:v>
                </c:pt>
                <c:pt idx="5">
                  <c:v>0.02</c:v>
                </c:pt>
              </c:numCache>
            </c:numRef>
          </c:val>
          <c:extLst>
            <c:ext xmlns:c16="http://schemas.microsoft.com/office/drawing/2014/chart" uri="{C3380CC4-5D6E-409C-BE32-E72D297353CC}">
              <c16:uniqueId val="{00000000-014E-004E-85CA-D432D1E2660E}"/>
            </c:ext>
          </c:extLst>
        </c:ser>
        <c:ser>
          <c:idx val="1"/>
          <c:order val="1"/>
          <c:tx>
            <c:strRef>
              <c:f>Sheet1!$A$3</c:f>
              <c:strCache>
                <c:ptCount val="1"/>
                <c:pt idx="0">
                  <c:v>средний</c:v>
                </c:pt>
              </c:strCache>
            </c:strRef>
          </c:tx>
          <c:spPr>
            <a:solidFill>
              <a:srgbClr val="993366"/>
            </a:solidFill>
            <a:ln w="15210">
              <a:solidFill>
                <a:srgbClr val="000000"/>
              </a:solidFill>
              <a:prstDash val="solid"/>
            </a:ln>
          </c:spPr>
          <c:invertIfNegative val="0"/>
          <c:dLbls>
            <c:spPr>
              <a:noFill/>
              <a:ln w="30421">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русский язык</c:v>
                </c:pt>
                <c:pt idx="1">
                  <c:v>математика</c:v>
                </c:pt>
                <c:pt idx="2">
                  <c:v>история</c:v>
                </c:pt>
                <c:pt idx="3">
                  <c:v>биология</c:v>
                </c:pt>
                <c:pt idx="4">
                  <c:v>география</c:v>
                </c:pt>
                <c:pt idx="5">
                  <c:v>общество</c:v>
                </c:pt>
              </c:strCache>
            </c:strRef>
          </c:cat>
          <c:val>
            <c:numRef>
              <c:f>Sheet1!$B$3:$G$3</c:f>
              <c:numCache>
                <c:formatCode>0.00%</c:formatCode>
                <c:ptCount val="6"/>
                <c:pt idx="0" formatCode="0%">
                  <c:v>0.28999999999999998</c:v>
                </c:pt>
                <c:pt idx="1">
                  <c:v>0.44</c:v>
                </c:pt>
                <c:pt idx="2" formatCode="0%">
                  <c:v>0.24</c:v>
                </c:pt>
                <c:pt idx="3">
                  <c:v>0.11</c:v>
                </c:pt>
                <c:pt idx="4">
                  <c:v>0.33</c:v>
                </c:pt>
                <c:pt idx="5" formatCode="0%">
                  <c:v>0.13</c:v>
                </c:pt>
              </c:numCache>
            </c:numRef>
          </c:val>
          <c:extLst>
            <c:ext xmlns:c16="http://schemas.microsoft.com/office/drawing/2014/chart" uri="{C3380CC4-5D6E-409C-BE32-E72D297353CC}">
              <c16:uniqueId val="{00000001-014E-004E-85CA-D432D1E2660E}"/>
            </c:ext>
          </c:extLst>
        </c:ser>
        <c:ser>
          <c:idx val="2"/>
          <c:order val="2"/>
          <c:tx>
            <c:strRef>
              <c:f>Sheet1!$A$4</c:f>
              <c:strCache>
                <c:ptCount val="1"/>
                <c:pt idx="0">
                  <c:v>повышенный</c:v>
                </c:pt>
              </c:strCache>
            </c:strRef>
          </c:tx>
          <c:spPr>
            <a:solidFill>
              <a:srgbClr val="FFFFCC"/>
            </a:solidFill>
            <a:ln w="15210">
              <a:solidFill>
                <a:srgbClr val="000000"/>
              </a:solidFill>
              <a:prstDash val="solid"/>
            </a:ln>
          </c:spPr>
          <c:invertIfNegative val="0"/>
          <c:dLbls>
            <c:spPr>
              <a:noFill/>
              <a:ln w="30421">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русский язык</c:v>
                </c:pt>
                <c:pt idx="1">
                  <c:v>математика</c:v>
                </c:pt>
                <c:pt idx="2">
                  <c:v>история</c:v>
                </c:pt>
                <c:pt idx="3">
                  <c:v>биология</c:v>
                </c:pt>
                <c:pt idx="4">
                  <c:v>география</c:v>
                </c:pt>
                <c:pt idx="5">
                  <c:v>общество</c:v>
                </c:pt>
              </c:strCache>
            </c:strRef>
          </c:cat>
          <c:val>
            <c:numRef>
              <c:f>Sheet1!$B$4:$G$4</c:f>
              <c:numCache>
                <c:formatCode>0.00%</c:formatCode>
                <c:ptCount val="6"/>
                <c:pt idx="0">
                  <c:v>0.54</c:v>
                </c:pt>
                <c:pt idx="1">
                  <c:v>0.39</c:v>
                </c:pt>
                <c:pt idx="2" formatCode="0%">
                  <c:v>0.48</c:v>
                </c:pt>
                <c:pt idx="3">
                  <c:v>0.49</c:v>
                </c:pt>
                <c:pt idx="4">
                  <c:v>0.44</c:v>
                </c:pt>
                <c:pt idx="5" formatCode="0%">
                  <c:v>0.35</c:v>
                </c:pt>
              </c:numCache>
            </c:numRef>
          </c:val>
          <c:extLst>
            <c:ext xmlns:c16="http://schemas.microsoft.com/office/drawing/2014/chart" uri="{C3380CC4-5D6E-409C-BE32-E72D297353CC}">
              <c16:uniqueId val="{00000002-014E-004E-85CA-D432D1E2660E}"/>
            </c:ext>
          </c:extLst>
        </c:ser>
        <c:ser>
          <c:idx val="3"/>
          <c:order val="3"/>
          <c:tx>
            <c:strRef>
              <c:f>Sheet1!$A$5</c:f>
              <c:strCache>
                <c:ptCount val="1"/>
                <c:pt idx="0">
                  <c:v>высокий</c:v>
                </c:pt>
              </c:strCache>
            </c:strRef>
          </c:tx>
          <c:spPr>
            <a:solidFill>
              <a:srgbClr val="CCFFFF"/>
            </a:solidFill>
            <a:ln w="15210">
              <a:solidFill>
                <a:srgbClr val="000000"/>
              </a:solidFill>
              <a:prstDash val="solid"/>
            </a:ln>
          </c:spPr>
          <c:invertIfNegative val="0"/>
          <c:dLbls>
            <c:spPr>
              <a:noFill/>
              <a:ln w="30421">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русский язык</c:v>
                </c:pt>
                <c:pt idx="1">
                  <c:v>математика</c:v>
                </c:pt>
                <c:pt idx="2">
                  <c:v>история</c:v>
                </c:pt>
                <c:pt idx="3">
                  <c:v>биология</c:v>
                </c:pt>
                <c:pt idx="4">
                  <c:v>география</c:v>
                </c:pt>
                <c:pt idx="5">
                  <c:v>общество</c:v>
                </c:pt>
              </c:strCache>
            </c:strRef>
          </c:cat>
          <c:val>
            <c:numRef>
              <c:f>Sheet1!$B$5:$G$5</c:f>
              <c:numCache>
                <c:formatCode>0.00%</c:formatCode>
                <c:ptCount val="6"/>
                <c:pt idx="0">
                  <c:v>0.16</c:v>
                </c:pt>
                <c:pt idx="1">
                  <c:v>0.16</c:v>
                </c:pt>
                <c:pt idx="2">
                  <c:v>0.22</c:v>
                </c:pt>
                <c:pt idx="3" formatCode="0%">
                  <c:v>0.39</c:v>
                </c:pt>
                <c:pt idx="4" formatCode="0%">
                  <c:v>0.18</c:v>
                </c:pt>
                <c:pt idx="5" formatCode="0%">
                  <c:v>0.5</c:v>
                </c:pt>
              </c:numCache>
            </c:numRef>
          </c:val>
          <c:extLst>
            <c:ext xmlns:c16="http://schemas.microsoft.com/office/drawing/2014/chart" uri="{C3380CC4-5D6E-409C-BE32-E72D297353CC}">
              <c16:uniqueId val="{00000003-014E-004E-85CA-D432D1E2660E}"/>
            </c:ext>
          </c:extLst>
        </c:ser>
        <c:dLbls>
          <c:showLegendKey val="0"/>
          <c:showVal val="1"/>
          <c:showCatName val="0"/>
          <c:showSerName val="0"/>
          <c:showPercent val="0"/>
          <c:showBubbleSize val="0"/>
        </c:dLbls>
        <c:gapWidth val="150"/>
        <c:gapDepth val="0"/>
        <c:shape val="box"/>
        <c:axId val="1542837680"/>
        <c:axId val="1"/>
        <c:axId val="0"/>
      </c:bar3DChart>
      <c:catAx>
        <c:axId val="1542837680"/>
        <c:scaling>
          <c:orientation val="minMax"/>
        </c:scaling>
        <c:delete val="0"/>
        <c:axPos val="b"/>
        <c:numFmt formatCode="General" sourceLinked="1"/>
        <c:majorTickMark val="out"/>
        <c:minorTickMark val="none"/>
        <c:tickLblPos val="low"/>
        <c:spPr>
          <a:ln w="3803">
            <a:solidFill>
              <a:srgbClr val="000000"/>
            </a:solidFill>
            <a:prstDash val="solid"/>
          </a:ln>
        </c:spPr>
        <c:txPr>
          <a:bodyPr rot="-2700000" vert="horz"/>
          <a:lstStyle/>
          <a:p>
            <a:pPr>
              <a:defRPr/>
            </a:pPr>
            <a:endParaRPr lang="ru-RU"/>
          </a:p>
        </c:txPr>
        <c:crossAx val="1"/>
        <c:crosses val="autoZero"/>
        <c:auto val="1"/>
        <c:lblAlgn val="ctr"/>
        <c:lblOffset val="100"/>
        <c:tickLblSkip val="1"/>
        <c:tickMarkSkip val="1"/>
        <c:noMultiLvlLbl val="0"/>
      </c:catAx>
      <c:valAx>
        <c:axId val="1"/>
        <c:scaling>
          <c:orientation val="minMax"/>
        </c:scaling>
        <c:delete val="0"/>
        <c:axPos val="l"/>
        <c:majorGridlines>
          <c:spPr>
            <a:ln w="3803">
              <a:solidFill>
                <a:srgbClr val="000000"/>
              </a:solidFill>
              <a:prstDash val="solid"/>
            </a:ln>
          </c:spPr>
        </c:majorGridlines>
        <c:numFmt formatCode="0%" sourceLinked="1"/>
        <c:majorTickMark val="out"/>
        <c:minorTickMark val="none"/>
        <c:tickLblPos val="nextTo"/>
        <c:spPr>
          <a:ln w="3803">
            <a:solidFill>
              <a:srgbClr val="000000"/>
            </a:solidFill>
            <a:prstDash val="solid"/>
          </a:ln>
        </c:spPr>
        <c:txPr>
          <a:bodyPr rot="0" vert="horz"/>
          <a:lstStyle/>
          <a:p>
            <a:pPr>
              <a:defRPr/>
            </a:pPr>
            <a:endParaRPr lang="ru-RU"/>
          </a:p>
        </c:txPr>
        <c:crossAx val="1542837680"/>
        <c:crosses val="autoZero"/>
        <c:crossBetween val="between"/>
      </c:valAx>
      <c:spPr>
        <a:noFill/>
        <a:ln w="30421">
          <a:noFill/>
        </a:ln>
      </c:spPr>
    </c:plotArea>
    <c:legend>
      <c:legendPos val="r"/>
      <c:layout>
        <c:manualLayout>
          <c:xMode val="edge"/>
          <c:yMode val="edge"/>
          <c:x val="0.83460076045627374"/>
          <c:y val="0.29775280898876405"/>
          <c:w val="0.15779467680608364"/>
          <c:h val="0.4101123595505618"/>
        </c:manualLayout>
      </c:layout>
      <c:overlay val="0"/>
      <c:spPr>
        <a:noFill/>
        <a:ln w="3803">
          <a:solidFill>
            <a:srgbClr val="000000"/>
          </a:solidFill>
          <a:prstDash val="solid"/>
        </a:ln>
      </c:spPr>
    </c:legend>
    <c:plotVisOnly val="1"/>
    <c:dispBlanksAs val="gap"/>
    <c:showDLblsOverMax val="0"/>
  </c:chart>
  <c:spPr>
    <a:noFill/>
    <a:ln>
      <a:noFill/>
    </a:ln>
  </c:spPr>
  <c:txPr>
    <a:bodyPr/>
    <a:lstStyle/>
    <a:p>
      <a:pPr>
        <a:defRPr sz="1400" b="1" i="0" u="none" strike="noStrike" baseline="0">
          <a:solidFill>
            <a:srgbClr val="000000"/>
          </a:solidFill>
          <a:latin typeface="Arial Cyr"/>
          <a:ea typeface="Arial Cyr"/>
          <a:cs typeface="Arial Cyr"/>
        </a:defRPr>
      </a:pPr>
      <a:endParaRPr lang="ru-RU"/>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'[Диаграмма в Microsoft PowerPoint]Sheet1'!$A$2</c:f>
              <c:strCache>
                <c:ptCount val="1"/>
                <c:pt idx="0">
                  <c:v>низкий</c:v>
                </c:pt>
              </c:strCache>
            </c:strRef>
          </c:tx>
          <c:spPr>
            <a:solidFill>
              <a:schemeClr val="accent2">
                <a:alpha val="85000"/>
              </a:schemeClr>
            </a:solidFill>
            <a:ln w="9525" cap="flat" cmpd="sng" algn="ctr">
              <a:solidFill>
                <a:schemeClr val="lt1">
                  <a:alpha val="50000"/>
                </a:schemeClr>
              </a:solidFill>
              <a:round/>
            </a:ln>
            <a:effectLst/>
          </c:spPr>
          <c:invertIfNegative val="0"/>
          <c:dLbls>
            <c:spPr>
              <a:solidFill>
                <a:srgbClr val="FFFAB8"/>
              </a:solid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'[Диаграмма в Microsoft PowerPoint]Sheet1'!$B$1:$I$1</c:f>
              <c:strCache>
                <c:ptCount val="8"/>
                <c:pt idx="0">
                  <c:v>русский язык</c:v>
                </c:pt>
                <c:pt idx="1">
                  <c:v>математика</c:v>
                </c:pt>
                <c:pt idx="2">
                  <c:v>история</c:v>
                </c:pt>
                <c:pt idx="3">
                  <c:v>биология</c:v>
                </c:pt>
                <c:pt idx="4">
                  <c:v>география</c:v>
                </c:pt>
                <c:pt idx="5">
                  <c:v>общество</c:v>
                </c:pt>
                <c:pt idx="6">
                  <c:v>физика </c:v>
                </c:pt>
                <c:pt idx="7">
                  <c:v>ин яз</c:v>
                </c:pt>
              </c:strCache>
            </c:strRef>
          </c:cat>
          <c:val>
            <c:numRef>
              <c:f>'[Диаграмма в Microsoft PowerPoint]Sheet1'!$B$2:$I$2</c:f>
              <c:numCache>
                <c:formatCode>0%</c:formatCode>
                <c:ptCount val="8"/>
                <c:pt idx="0">
                  <c:v>1.4E-2</c:v>
                </c:pt>
                <c:pt idx="1">
                  <c:v>1.4999999999999999E-2</c:v>
                </c:pt>
                <c:pt idx="2" formatCode="0.00%">
                  <c:v>0.06</c:v>
                </c:pt>
                <c:pt idx="3" formatCode="0.00%">
                  <c:v>0.02</c:v>
                </c:pt>
                <c:pt idx="4" formatCode="0.00%">
                  <c:v>0.05</c:v>
                </c:pt>
                <c:pt idx="5">
                  <c:v>0.02</c:v>
                </c:pt>
                <c:pt idx="6">
                  <c:v>0.03</c:v>
                </c:pt>
                <c:pt idx="7">
                  <c:v>0.02</c:v>
                </c:pt>
              </c:numCache>
            </c:numRef>
          </c:val>
          <c:extLst>
            <c:ext xmlns:c16="http://schemas.microsoft.com/office/drawing/2014/chart" uri="{C3380CC4-5D6E-409C-BE32-E72D297353CC}">
              <c16:uniqueId val="{00000000-2647-DE4C-9696-96A389482B9C}"/>
            </c:ext>
          </c:extLst>
        </c:ser>
        <c:ser>
          <c:idx val="1"/>
          <c:order val="1"/>
          <c:tx>
            <c:strRef>
              <c:f>'[Диаграмма в Microsoft PowerPoint]Sheet1'!$A$3</c:f>
              <c:strCache>
                <c:ptCount val="1"/>
                <c:pt idx="0">
                  <c:v>средний</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'[Диаграмма в Microsoft PowerPoint]Sheet1'!$B$1:$I$1</c:f>
              <c:strCache>
                <c:ptCount val="8"/>
                <c:pt idx="0">
                  <c:v>русский язык</c:v>
                </c:pt>
                <c:pt idx="1">
                  <c:v>математика</c:v>
                </c:pt>
                <c:pt idx="2">
                  <c:v>история</c:v>
                </c:pt>
                <c:pt idx="3">
                  <c:v>биология</c:v>
                </c:pt>
                <c:pt idx="4">
                  <c:v>география</c:v>
                </c:pt>
                <c:pt idx="5">
                  <c:v>общество</c:v>
                </c:pt>
                <c:pt idx="6">
                  <c:v>физика </c:v>
                </c:pt>
                <c:pt idx="7">
                  <c:v>ин яз</c:v>
                </c:pt>
              </c:strCache>
            </c:strRef>
          </c:cat>
          <c:val>
            <c:numRef>
              <c:f>'[Диаграмма в Microsoft PowerPoint]Sheet1'!$B$3:$I$3</c:f>
              <c:numCache>
                <c:formatCode>0.00%</c:formatCode>
                <c:ptCount val="8"/>
                <c:pt idx="0" formatCode="0%">
                  <c:v>0.28999999999999998</c:v>
                </c:pt>
                <c:pt idx="1">
                  <c:v>0.44</c:v>
                </c:pt>
                <c:pt idx="2" formatCode="0%">
                  <c:v>0.24</c:v>
                </c:pt>
                <c:pt idx="3">
                  <c:v>0.11</c:v>
                </c:pt>
                <c:pt idx="4">
                  <c:v>0.33</c:v>
                </c:pt>
                <c:pt idx="5" formatCode="0%">
                  <c:v>0.13</c:v>
                </c:pt>
                <c:pt idx="6" formatCode="0%">
                  <c:v>0.12</c:v>
                </c:pt>
                <c:pt idx="7" formatCode="0%">
                  <c:v>7.0000000000000007E-2</c:v>
                </c:pt>
              </c:numCache>
            </c:numRef>
          </c:val>
          <c:extLst>
            <c:ext xmlns:c16="http://schemas.microsoft.com/office/drawing/2014/chart" uri="{C3380CC4-5D6E-409C-BE32-E72D297353CC}">
              <c16:uniqueId val="{00000001-2647-DE4C-9696-96A389482B9C}"/>
            </c:ext>
          </c:extLst>
        </c:ser>
        <c:ser>
          <c:idx val="2"/>
          <c:order val="2"/>
          <c:tx>
            <c:strRef>
              <c:f>'[Диаграмма в Microsoft PowerPoint]Sheet1'!$A$4</c:f>
              <c:strCache>
                <c:ptCount val="1"/>
                <c:pt idx="0">
                  <c:v>повышенный</c:v>
                </c:pt>
              </c:strCache>
            </c:strRef>
          </c:tx>
          <c:spPr>
            <a:solidFill>
              <a:schemeClr val="accent1">
                <a:lumMod val="20000"/>
                <a:lumOff val="80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'[Диаграмма в Microsoft PowerPoint]Sheet1'!$B$1:$I$1</c:f>
              <c:strCache>
                <c:ptCount val="8"/>
                <c:pt idx="0">
                  <c:v>русский язык</c:v>
                </c:pt>
                <c:pt idx="1">
                  <c:v>математика</c:v>
                </c:pt>
                <c:pt idx="2">
                  <c:v>история</c:v>
                </c:pt>
                <c:pt idx="3">
                  <c:v>биология</c:v>
                </c:pt>
                <c:pt idx="4">
                  <c:v>география</c:v>
                </c:pt>
                <c:pt idx="5">
                  <c:v>общество</c:v>
                </c:pt>
                <c:pt idx="6">
                  <c:v>физика </c:v>
                </c:pt>
                <c:pt idx="7">
                  <c:v>ин яз</c:v>
                </c:pt>
              </c:strCache>
            </c:strRef>
          </c:cat>
          <c:val>
            <c:numRef>
              <c:f>'[Диаграмма в Microsoft PowerPoint]Sheet1'!$B$4:$I$4</c:f>
              <c:numCache>
                <c:formatCode>0.00%</c:formatCode>
                <c:ptCount val="8"/>
                <c:pt idx="0">
                  <c:v>0.54</c:v>
                </c:pt>
                <c:pt idx="1">
                  <c:v>0.39</c:v>
                </c:pt>
                <c:pt idx="2" formatCode="0%">
                  <c:v>0.48</c:v>
                </c:pt>
                <c:pt idx="3">
                  <c:v>0.49</c:v>
                </c:pt>
                <c:pt idx="4">
                  <c:v>0.44</c:v>
                </c:pt>
                <c:pt idx="5" formatCode="0%">
                  <c:v>0.35</c:v>
                </c:pt>
                <c:pt idx="6" formatCode="0%">
                  <c:v>0.34</c:v>
                </c:pt>
                <c:pt idx="7" formatCode="0%">
                  <c:v>0.23</c:v>
                </c:pt>
              </c:numCache>
            </c:numRef>
          </c:val>
          <c:extLst>
            <c:ext xmlns:c16="http://schemas.microsoft.com/office/drawing/2014/chart" uri="{C3380CC4-5D6E-409C-BE32-E72D297353CC}">
              <c16:uniqueId val="{00000002-2647-DE4C-9696-96A389482B9C}"/>
            </c:ext>
          </c:extLst>
        </c:ser>
        <c:ser>
          <c:idx val="3"/>
          <c:order val="3"/>
          <c:tx>
            <c:strRef>
              <c:f>'[Диаграмма в Microsoft PowerPoint]Sheet1'!$A$5</c:f>
              <c:strCache>
                <c:ptCount val="1"/>
                <c:pt idx="0">
                  <c:v>высокий</c:v>
                </c:pt>
              </c:strCache>
            </c:strRef>
          </c:tx>
          <c:spPr>
            <a:solidFill>
              <a:srgbClr val="FFB5AB"/>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'[Диаграмма в Microsoft PowerPoint]Sheet1'!$B$1:$I$1</c:f>
              <c:strCache>
                <c:ptCount val="8"/>
                <c:pt idx="0">
                  <c:v>русский язык</c:v>
                </c:pt>
                <c:pt idx="1">
                  <c:v>математика</c:v>
                </c:pt>
                <c:pt idx="2">
                  <c:v>история</c:v>
                </c:pt>
                <c:pt idx="3">
                  <c:v>биология</c:v>
                </c:pt>
                <c:pt idx="4">
                  <c:v>география</c:v>
                </c:pt>
                <c:pt idx="5">
                  <c:v>общество</c:v>
                </c:pt>
                <c:pt idx="6">
                  <c:v>физика </c:v>
                </c:pt>
                <c:pt idx="7">
                  <c:v>ин яз</c:v>
                </c:pt>
              </c:strCache>
            </c:strRef>
          </c:cat>
          <c:val>
            <c:numRef>
              <c:f>'[Диаграмма в Microsoft PowerPoint]Sheet1'!$B$5:$I$5</c:f>
              <c:numCache>
                <c:formatCode>0.00%</c:formatCode>
                <c:ptCount val="8"/>
                <c:pt idx="0">
                  <c:v>0.16</c:v>
                </c:pt>
                <c:pt idx="1">
                  <c:v>0.16</c:v>
                </c:pt>
                <c:pt idx="2">
                  <c:v>0.22</c:v>
                </c:pt>
                <c:pt idx="3" formatCode="0%">
                  <c:v>0.39</c:v>
                </c:pt>
                <c:pt idx="4" formatCode="0%">
                  <c:v>0.18</c:v>
                </c:pt>
                <c:pt idx="5" formatCode="0%">
                  <c:v>0.5</c:v>
                </c:pt>
                <c:pt idx="6" formatCode="0%">
                  <c:v>0.48</c:v>
                </c:pt>
                <c:pt idx="7" formatCode="0%">
                  <c:v>0.23</c:v>
                </c:pt>
              </c:numCache>
            </c:numRef>
          </c:val>
          <c:extLst>
            <c:ext xmlns:c16="http://schemas.microsoft.com/office/drawing/2014/chart" uri="{C3380CC4-5D6E-409C-BE32-E72D297353CC}">
              <c16:uniqueId val="{00000003-2647-DE4C-9696-96A389482B9C}"/>
            </c:ext>
          </c:extLst>
        </c:ser>
        <c:dLbls>
          <c:showLegendKey val="0"/>
          <c:showVal val="0"/>
          <c:showCatName val="0"/>
          <c:showSerName val="0"/>
          <c:showPercent val="0"/>
          <c:showBubbleSize val="0"/>
        </c:dLbls>
        <c:gapWidth val="55"/>
        <c:overlap val="100"/>
        <c:axId val="1531440960"/>
        <c:axId val="1531667792"/>
      </c:barChart>
      <c:catAx>
        <c:axId val="153144096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0" i="0" u="none" strike="noStrike" kern="1200" cap="all" baseline="0">
                <a:solidFill>
                  <a:schemeClr val="dk1">
                    <a:lumMod val="75000"/>
                    <a:lumOff val="25000"/>
                  </a:schemeClr>
                </a:solidFill>
                <a:latin typeface="+mn-lt"/>
                <a:ea typeface="+mn-ea"/>
                <a:cs typeface="+mn-cs"/>
              </a:defRPr>
            </a:pPr>
            <a:endParaRPr lang="ru-RU"/>
          </a:p>
        </c:txPr>
        <c:crossAx val="1531667792"/>
        <c:crosses val="autoZero"/>
        <c:auto val="1"/>
        <c:lblAlgn val="ctr"/>
        <c:lblOffset val="100"/>
        <c:noMultiLvlLbl val="0"/>
      </c:catAx>
      <c:valAx>
        <c:axId val="1531667792"/>
        <c:scaling>
          <c:orientation val="minMax"/>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ru-RU"/>
          </a:p>
        </c:txPr>
        <c:crossAx val="1531440960"/>
        <c:crosses val="autoZero"/>
        <c:crossBetween val="between"/>
      </c:valAx>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1400"/>
      </a:pPr>
      <a:endParaRPr lang="ru-RU"/>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'[Диаграмма в Microsoft PowerPoint]Sheet1'!$A$2</c:f>
              <c:strCache>
                <c:ptCount val="1"/>
                <c:pt idx="0">
                  <c:v>низкий</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'[Диаграмма в Microsoft PowerPoint]Sheet1'!$B$1:$I$1</c:f>
              <c:strCache>
                <c:ptCount val="8"/>
                <c:pt idx="0">
                  <c:v>русский язык</c:v>
                </c:pt>
                <c:pt idx="1">
                  <c:v>математика</c:v>
                </c:pt>
                <c:pt idx="2">
                  <c:v>история</c:v>
                </c:pt>
                <c:pt idx="3">
                  <c:v>биология</c:v>
                </c:pt>
                <c:pt idx="4">
                  <c:v>география</c:v>
                </c:pt>
                <c:pt idx="5">
                  <c:v>общество</c:v>
                </c:pt>
                <c:pt idx="6">
                  <c:v>физика </c:v>
                </c:pt>
                <c:pt idx="7">
                  <c:v>ин яз</c:v>
                </c:pt>
              </c:strCache>
            </c:strRef>
          </c:cat>
          <c:val>
            <c:numRef>
              <c:f>'[Диаграмма в Microsoft PowerPoint]Sheet1'!$B$2:$I$2</c:f>
              <c:numCache>
                <c:formatCode>0%</c:formatCode>
                <c:ptCount val="8"/>
                <c:pt idx="0">
                  <c:v>1.4E-2</c:v>
                </c:pt>
                <c:pt idx="1">
                  <c:v>1.4999999999999999E-2</c:v>
                </c:pt>
                <c:pt idx="2" formatCode="0.00%">
                  <c:v>0.06</c:v>
                </c:pt>
                <c:pt idx="3" formatCode="0.00%">
                  <c:v>0.02</c:v>
                </c:pt>
                <c:pt idx="4" formatCode="0.00%">
                  <c:v>0.05</c:v>
                </c:pt>
                <c:pt idx="5">
                  <c:v>0.02</c:v>
                </c:pt>
                <c:pt idx="6">
                  <c:v>0.03</c:v>
                </c:pt>
                <c:pt idx="7">
                  <c:v>0.02</c:v>
                </c:pt>
              </c:numCache>
            </c:numRef>
          </c:val>
          <c:extLst>
            <c:ext xmlns:c16="http://schemas.microsoft.com/office/drawing/2014/chart" uri="{C3380CC4-5D6E-409C-BE32-E72D297353CC}">
              <c16:uniqueId val="{00000000-2647-DE4C-9696-96A389482B9C}"/>
            </c:ext>
          </c:extLst>
        </c:ser>
        <c:ser>
          <c:idx val="1"/>
          <c:order val="1"/>
          <c:tx>
            <c:strRef>
              <c:f>'[Диаграмма в Microsoft PowerPoint]Sheet1'!$A$3</c:f>
              <c:strCache>
                <c:ptCount val="1"/>
                <c:pt idx="0">
                  <c:v>средний</c:v>
                </c:pt>
              </c:strCache>
            </c:strRef>
          </c:tx>
          <c:spPr>
            <a:solidFill>
              <a:srgbClr val="FFC000"/>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'[Диаграмма в Microsoft PowerPoint]Sheet1'!$B$1:$I$1</c:f>
              <c:strCache>
                <c:ptCount val="8"/>
                <c:pt idx="0">
                  <c:v>русский язык</c:v>
                </c:pt>
                <c:pt idx="1">
                  <c:v>математика</c:v>
                </c:pt>
                <c:pt idx="2">
                  <c:v>история</c:v>
                </c:pt>
                <c:pt idx="3">
                  <c:v>биология</c:v>
                </c:pt>
                <c:pt idx="4">
                  <c:v>география</c:v>
                </c:pt>
                <c:pt idx="5">
                  <c:v>общество</c:v>
                </c:pt>
                <c:pt idx="6">
                  <c:v>физика </c:v>
                </c:pt>
                <c:pt idx="7">
                  <c:v>ин яз</c:v>
                </c:pt>
              </c:strCache>
            </c:strRef>
          </c:cat>
          <c:val>
            <c:numRef>
              <c:f>'[Диаграмма в Microsoft PowerPoint]Sheet1'!$B$3:$I$3</c:f>
              <c:numCache>
                <c:formatCode>0.00%</c:formatCode>
                <c:ptCount val="8"/>
                <c:pt idx="0" formatCode="0%">
                  <c:v>0.28999999999999998</c:v>
                </c:pt>
                <c:pt idx="1">
                  <c:v>0.44</c:v>
                </c:pt>
                <c:pt idx="2" formatCode="0%">
                  <c:v>0.24</c:v>
                </c:pt>
                <c:pt idx="3">
                  <c:v>0.11</c:v>
                </c:pt>
                <c:pt idx="4">
                  <c:v>0.33</c:v>
                </c:pt>
                <c:pt idx="5" formatCode="0%">
                  <c:v>0.13</c:v>
                </c:pt>
                <c:pt idx="6" formatCode="0%">
                  <c:v>0.12</c:v>
                </c:pt>
                <c:pt idx="7" formatCode="0%">
                  <c:v>7.0000000000000007E-2</c:v>
                </c:pt>
              </c:numCache>
            </c:numRef>
          </c:val>
          <c:extLst>
            <c:ext xmlns:c16="http://schemas.microsoft.com/office/drawing/2014/chart" uri="{C3380CC4-5D6E-409C-BE32-E72D297353CC}">
              <c16:uniqueId val="{00000001-2647-DE4C-9696-96A389482B9C}"/>
            </c:ext>
          </c:extLst>
        </c:ser>
        <c:ser>
          <c:idx val="2"/>
          <c:order val="2"/>
          <c:tx>
            <c:strRef>
              <c:f>'[Диаграмма в Microsoft PowerPoint]Sheet1'!$A$4</c:f>
              <c:strCache>
                <c:ptCount val="1"/>
                <c:pt idx="0">
                  <c:v>повышенный</c:v>
                </c:pt>
              </c:strCache>
            </c:strRef>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'[Диаграмма в Microsoft PowerPoint]Sheet1'!$B$1:$I$1</c:f>
              <c:strCache>
                <c:ptCount val="8"/>
                <c:pt idx="0">
                  <c:v>русский язык</c:v>
                </c:pt>
                <c:pt idx="1">
                  <c:v>математика</c:v>
                </c:pt>
                <c:pt idx="2">
                  <c:v>история</c:v>
                </c:pt>
                <c:pt idx="3">
                  <c:v>биология</c:v>
                </c:pt>
                <c:pt idx="4">
                  <c:v>география</c:v>
                </c:pt>
                <c:pt idx="5">
                  <c:v>общество</c:v>
                </c:pt>
                <c:pt idx="6">
                  <c:v>физика </c:v>
                </c:pt>
                <c:pt idx="7">
                  <c:v>ин яз</c:v>
                </c:pt>
              </c:strCache>
            </c:strRef>
          </c:cat>
          <c:val>
            <c:numRef>
              <c:f>'[Диаграмма в Microsoft PowerPoint]Sheet1'!$B$4:$I$4</c:f>
              <c:numCache>
                <c:formatCode>0.00%</c:formatCode>
                <c:ptCount val="8"/>
                <c:pt idx="0">
                  <c:v>0.54</c:v>
                </c:pt>
                <c:pt idx="1">
                  <c:v>0.39</c:v>
                </c:pt>
                <c:pt idx="2" formatCode="0%">
                  <c:v>0.48</c:v>
                </c:pt>
                <c:pt idx="3">
                  <c:v>0.49</c:v>
                </c:pt>
                <c:pt idx="4">
                  <c:v>0.44</c:v>
                </c:pt>
                <c:pt idx="5" formatCode="0%">
                  <c:v>0.35</c:v>
                </c:pt>
                <c:pt idx="6" formatCode="0%">
                  <c:v>0.34</c:v>
                </c:pt>
                <c:pt idx="7" formatCode="0%">
                  <c:v>0.23</c:v>
                </c:pt>
              </c:numCache>
            </c:numRef>
          </c:val>
          <c:extLst>
            <c:ext xmlns:c16="http://schemas.microsoft.com/office/drawing/2014/chart" uri="{C3380CC4-5D6E-409C-BE32-E72D297353CC}">
              <c16:uniqueId val="{00000002-2647-DE4C-9696-96A389482B9C}"/>
            </c:ext>
          </c:extLst>
        </c:ser>
        <c:ser>
          <c:idx val="3"/>
          <c:order val="3"/>
          <c:tx>
            <c:strRef>
              <c:f>'[Диаграмма в Microsoft PowerPoint]Sheet1'!$A$5</c:f>
              <c:strCache>
                <c:ptCount val="1"/>
                <c:pt idx="0">
                  <c:v>высокий</c:v>
                </c:pt>
              </c:strCache>
            </c:strRef>
          </c:tx>
          <c:spPr>
            <a:solidFill>
              <a:srgbClr val="FFFAB8"/>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'[Диаграмма в Microsoft PowerPoint]Sheet1'!$B$1:$I$1</c:f>
              <c:strCache>
                <c:ptCount val="8"/>
                <c:pt idx="0">
                  <c:v>русский язык</c:v>
                </c:pt>
                <c:pt idx="1">
                  <c:v>математика</c:v>
                </c:pt>
                <c:pt idx="2">
                  <c:v>история</c:v>
                </c:pt>
                <c:pt idx="3">
                  <c:v>биология</c:v>
                </c:pt>
                <c:pt idx="4">
                  <c:v>география</c:v>
                </c:pt>
                <c:pt idx="5">
                  <c:v>общество</c:v>
                </c:pt>
                <c:pt idx="6">
                  <c:v>физика </c:v>
                </c:pt>
                <c:pt idx="7">
                  <c:v>ин яз</c:v>
                </c:pt>
              </c:strCache>
            </c:strRef>
          </c:cat>
          <c:val>
            <c:numRef>
              <c:f>'[Диаграмма в Microsoft PowerPoint]Sheet1'!$B$5:$I$5</c:f>
              <c:numCache>
                <c:formatCode>0.00%</c:formatCode>
                <c:ptCount val="8"/>
                <c:pt idx="0">
                  <c:v>0.16</c:v>
                </c:pt>
                <c:pt idx="1">
                  <c:v>0.16</c:v>
                </c:pt>
                <c:pt idx="2">
                  <c:v>0.22</c:v>
                </c:pt>
                <c:pt idx="3" formatCode="0%">
                  <c:v>0.39</c:v>
                </c:pt>
                <c:pt idx="4" formatCode="0%">
                  <c:v>0.18</c:v>
                </c:pt>
                <c:pt idx="5" formatCode="0%">
                  <c:v>0.5</c:v>
                </c:pt>
                <c:pt idx="6" formatCode="0%">
                  <c:v>0.48</c:v>
                </c:pt>
                <c:pt idx="7" formatCode="0%">
                  <c:v>0.23</c:v>
                </c:pt>
              </c:numCache>
            </c:numRef>
          </c:val>
          <c:extLst>
            <c:ext xmlns:c16="http://schemas.microsoft.com/office/drawing/2014/chart" uri="{C3380CC4-5D6E-409C-BE32-E72D297353CC}">
              <c16:uniqueId val="{00000003-2647-DE4C-9696-96A389482B9C}"/>
            </c:ext>
          </c:extLst>
        </c:ser>
        <c:dLbls>
          <c:showLegendKey val="0"/>
          <c:showVal val="0"/>
          <c:showCatName val="0"/>
          <c:showSerName val="0"/>
          <c:showPercent val="0"/>
          <c:showBubbleSize val="0"/>
        </c:dLbls>
        <c:gapWidth val="55"/>
        <c:overlap val="100"/>
        <c:axId val="1531440960"/>
        <c:axId val="1531667792"/>
      </c:barChart>
      <c:catAx>
        <c:axId val="153144096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0" i="0" u="none" strike="noStrike" kern="1200" cap="all" baseline="0">
                <a:solidFill>
                  <a:schemeClr val="dk1">
                    <a:lumMod val="75000"/>
                    <a:lumOff val="25000"/>
                  </a:schemeClr>
                </a:solidFill>
                <a:latin typeface="+mn-lt"/>
                <a:ea typeface="+mn-ea"/>
                <a:cs typeface="+mn-cs"/>
              </a:defRPr>
            </a:pPr>
            <a:endParaRPr lang="ru-RU"/>
          </a:p>
        </c:txPr>
        <c:crossAx val="1531667792"/>
        <c:crosses val="autoZero"/>
        <c:auto val="1"/>
        <c:lblAlgn val="ctr"/>
        <c:lblOffset val="100"/>
        <c:noMultiLvlLbl val="0"/>
      </c:catAx>
      <c:valAx>
        <c:axId val="1531667792"/>
        <c:scaling>
          <c:orientation val="minMax"/>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ru-RU"/>
          </a:p>
        </c:txPr>
        <c:crossAx val="1531440960"/>
        <c:crosses val="autoZero"/>
        <c:crossBetween val="between"/>
      </c:valAx>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1400"/>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Лист1!$B$1</c:f>
              <c:strCache>
                <c:ptCount val="1"/>
                <c:pt idx="0">
                  <c:v>% выполнения </c:v>
                </c:pt>
              </c:strCache>
            </c:strRef>
          </c:tx>
          <c:dPt>
            <c:idx val="0"/>
            <c:bubble3D val="0"/>
            <c:spPr>
              <a:gradFill rotWithShape="1">
                <a:gsLst>
                  <a:gs pos="0">
                    <a:schemeClr val="accent1">
                      <a:tint val="50000"/>
                      <a:shade val="86000"/>
                      <a:satMod val="140000"/>
                    </a:schemeClr>
                  </a:gs>
                  <a:gs pos="45000">
                    <a:schemeClr val="accent1">
                      <a:tint val="48000"/>
                      <a:satMod val="150000"/>
                    </a:schemeClr>
                  </a:gs>
                  <a:gs pos="100000">
                    <a:schemeClr val="accent1">
                      <a:tint val="28000"/>
                      <a:satMod val="160000"/>
                    </a:schemeClr>
                  </a:gs>
                </a:gsLst>
                <a:path path="circle">
                  <a:fillToRect l="100000" t="100000" r="100000" b="100000"/>
                </a:path>
              </a:gradFill>
              <a:ln w="9525" cap="flat" cmpd="sng" algn="ctr">
                <a:solidFill>
                  <a:schemeClr val="accent1">
                    <a:shade val="95000"/>
                  </a:schemeClr>
                </a:solidFill>
                <a:round/>
              </a:ln>
              <a:effectLst/>
            </c:spPr>
            <c:extLst>
              <c:ext xmlns:c16="http://schemas.microsoft.com/office/drawing/2014/chart" uri="{C3380CC4-5D6E-409C-BE32-E72D297353CC}">
                <c16:uniqueId val="{00000001-3B72-0E4B-98D6-281DFF15219E}"/>
              </c:ext>
            </c:extLst>
          </c:dPt>
          <c:dPt>
            <c:idx val="1"/>
            <c:bubble3D val="0"/>
            <c:spPr>
              <a:gradFill rotWithShape="1">
                <a:gsLst>
                  <a:gs pos="0">
                    <a:schemeClr val="accent2">
                      <a:tint val="50000"/>
                      <a:shade val="86000"/>
                      <a:satMod val="140000"/>
                    </a:schemeClr>
                  </a:gs>
                  <a:gs pos="45000">
                    <a:schemeClr val="accent2">
                      <a:tint val="48000"/>
                      <a:satMod val="150000"/>
                    </a:schemeClr>
                  </a:gs>
                  <a:gs pos="100000">
                    <a:schemeClr val="accent2">
                      <a:tint val="28000"/>
                      <a:satMod val="160000"/>
                    </a:schemeClr>
                  </a:gs>
                </a:gsLst>
                <a:path path="circle">
                  <a:fillToRect l="100000" t="100000" r="100000" b="100000"/>
                </a:path>
              </a:gradFill>
              <a:ln w="9525" cap="flat" cmpd="sng" algn="ctr">
                <a:solidFill>
                  <a:schemeClr val="accent2">
                    <a:shade val="95000"/>
                  </a:schemeClr>
                </a:solidFill>
                <a:round/>
              </a:ln>
              <a:effectLst/>
            </c:spPr>
            <c:extLst>
              <c:ext xmlns:c16="http://schemas.microsoft.com/office/drawing/2014/chart" uri="{C3380CC4-5D6E-409C-BE32-E72D297353CC}">
                <c16:uniqueId val="{00000003-3B72-0E4B-98D6-281DFF15219E}"/>
              </c:ext>
            </c:extLst>
          </c:dPt>
          <c:dPt>
            <c:idx val="2"/>
            <c:bubble3D val="0"/>
            <c:spPr>
              <a:gradFill rotWithShape="1">
                <a:gsLst>
                  <a:gs pos="0">
                    <a:schemeClr val="accent3">
                      <a:tint val="50000"/>
                      <a:shade val="86000"/>
                      <a:satMod val="140000"/>
                    </a:schemeClr>
                  </a:gs>
                  <a:gs pos="45000">
                    <a:schemeClr val="accent3">
                      <a:tint val="48000"/>
                      <a:satMod val="150000"/>
                    </a:schemeClr>
                  </a:gs>
                  <a:gs pos="100000">
                    <a:schemeClr val="accent3">
                      <a:tint val="28000"/>
                      <a:satMod val="160000"/>
                    </a:schemeClr>
                  </a:gs>
                </a:gsLst>
                <a:path path="circle">
                  <a:fillToRect l="100000" t="100000" r="100000" b="100000"/>
                </a:path>
              </a:gradFill>
              <a:ln w="9525" cap="flat" cmpd="sng" algn="ctr">
                <a:solidFill>
                  <a:schemeClr val="accent3">
                    <a:shade val="95000"/>
                  </a:schemeClr>
                </a:solidFill>
                <a:round/>
              </a:ln>
              <a:effectLst/>
            </c:spPr>
            <c:extLst>
              <c:ext xmlns:c16="http://schemas.microsoft.com/office/drawing/2014/chart" uri="{C3380CC4-5D6E-409C-BE32-E72D297353CC}">
                <c16:uniqueId val="{00000005-3B72-0E4B-98D6-281DFF15219E}"/>
              </c:ext>
            </c:extLst>
          </c:dPt>
          <c:dPt>
            <c:idx val="3"/>
            <c:bubble3D val="0"/>
            <c:spPr>
              <a:gradFill rotWithShape="1">
                <a:gsLst>
                  <a:gs pos="0">
                    <a:schemeClr val="accent4">
                      <a:tint val="50000"/>
                      <a:shade val="86000"/>
                      <a:satMod val="140000"/>
                    </a:schemeClr>
                  </a:gs>
                  <a:gs pos="45000">
                    <a:schemeClr val="accent4">
                      <a:tint val="48000"/>
                      <a:satMod val="150000"/>
                    </a:schemeClr>
                  </a:gs>
                  <a:gs pos="100000">
                    <a:schemeClr val="accent4">
                      <a:tint val="28000"/>
                      <a:satMod val="160000"/>
                    </a:schemeClr>
                  </a:gs>
                </a:gsLst>
                <a:path path="circle">
                  <a:fillToRect l="100000" t="100000" r="100000" b="100000"/>
                </a:path>
              </a:gradFill>
              <a:ln w="9525" cap="flat" cmpd="sng" algn="ctr">
                <a:solidFill>
                  <a:schemeClr val="accent4">
                    <a:shade val="95000"/>
                  </a:schemeClr>
                </a:solidFill>
                <a:round/>
              </a:ln>
              <a:effectLst/>
            </c:spPr>
            <c:extLst>
              <c:ext xmlns:c16="http://schemas.microsoft.com/office/drawing/2014/chart" uri="{C3380CC4-5D6E-409C-BE32-E72D297353CC}">
                <c16:uniqueId val="{00000007-3B72-0E4B-98D6-281DFF15219E}"/>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layout/>
              </c:ext>
            </c:extLst>
          </c:dLbls>
          <c:cat>
            <c:strRef>
              <c:f>Лист1!$A$2:$A$5</c:f>
              <c:strCache>
                <c:ptCount val="3"/>
                <c:pt idx="0">
                  <c:v>низкий уровень </c:v>
                </c:pt>
                <c:pt idx="1">
                  <c:v>базовый уровень </c:v>
                </c:pt>
                <c:pt idx="2">
                  <c:v>повышенный уровень</c:v>
                </c:pt>
              </c:strCache>
            </c:strRef>
          </c:cat>
          <c:val>
            <c:numRef>
              <c:f>Лист1!$B$2:$B$5</c:f>
              <c:numCache>
                <c:formatCode>0%</c:formatCode>
                <c:ptCount val="4"/>
                <c:pt idx="0">
                  <c:v>0.14000000000000001</c:v>
                </c:pt>
                <c:pt idx="1">
                  <c:v>0.68</c:v>
                </c:pt>
                <c:pt idx="2">
                  <c:v>0.18</c:v>
                </c:pt>
              </c:numCache>
            </c:numRef>
          </c:val>
          <c:extLst>
            <c:ext xmlns:c16="http://schemas.microsoft.com/office/drawing/2014/chart" uri="{C3380CC4-5D6E-409C-BE32-E72D297353CC}">
              <c16:uniqueId val="{00000000-1759-A645-ABA8-A0588A532A4E}"/>
            </c:ext>
          </c:extLst>
        </c:ser>
        <c:ser>
          <c:idx val="1"/>
          <c:order val="1"/>
          <c:tx>
            <c:strRef>
              <c:f>Лист1!$C$1</c:f>
              <c:strCache>
                <c:ptCount val="1"/>
                <c:pt idx="0">
                  <c:v>Столбец2</c:v>
                </c:pt>
              </c:strCache>
            </c:strRef>
          </c:tx>
          <c:dPt>
            <c:idx val="0"/>
            <c:bubble3D val="0"/>
            <c:spPr>
              <a:gradFill rotWithShape="1">
                <a:gsLst>
                  <a:gs pos="0">
                    <a:schemeClr val="accent1">
                      <a:tint val="50000"/>
                      <a:shade val="86000"/>
                      <a:satMod val="140000"/>
                    </a:schemeClr>
                  </a:gs>
                  <a:gs pos="45000">
                    <a:schemeClr val="accent1">
                      <a:tint val="48000"/>
                      <a:satMod val="150000"/>
                    </a:schemeClr>
                  </a:gs>
                  <a:gs pos="100000">
                    <a:schemeClr val="accent1">
                      <a:tint val="28000"/>
                      <a:satMod val="160000"/>
                    </a:schemeClr>
                  </a:gs>
                </a:gsLst>
                <a:path path="circle">
                  <a:fillToRect l="100000" t="100000" r="100000" b="100000"/>
                </a:path>
              </a:gradFill>
              <a:ln w="9525" cap="flat" cmpd="sng" algn="ctr">
                <a:solidFill>
                  <a:schemeClr val="accent1">
                    <a:shade val="95000"/>
                  </a:schemeClr>
                </a:solidFill>
                <a:round/>
              </a:ln>
              <a:effectLst/>
            </c:spPr>
            <c:extLst>
              <c:ext xmlns:c16="http://schemas.microsoft.com/office/drawing/2014/chart" uri="{C3380CC4-5D6E-409C-BE32-E72D297353CC}">
                <c16:uniqueId val="{00000009-3B72-0E4B-98D6-281DFF15219E}"/>
              </c:ext>
            </c:extLst>
          </c:dPt>
          <c:dPt>
            <c:idx val="1"/>
            <c:bubble3D val="0"/>
            <c:spPr>
              <a:gradFill rotWithShape="1">
                <a:gsLst>
                  <a:gs pos="0">
                    <a:schemeClr val="accent2">
                      <a:tint val="50000"/>
                      <a:shade val="86000"/>
                      <a:satMod val="140000"/>
                    </a:schemeClr>
                  </a:gs>
                  <a:gs pos="45000">
                    <a:schemeClr val="accent2">
                      <a:tint val="48000"/>
                      <a:satMod val="150000"/>
                    </a:schemeClr>
                  </a:gs>
                  <a:gs pos="100000">
                    <a:schemeClr val="accent2">
                      <a:tint val="28000"/>
                      <a:satMod val="160000"/>
                    </a:schemeClr>
                  </a:gs>
                </a:gsLst>
                <a:path path="circle">
                  <a:fillToRect l="100000" t="100000" r="100000" b="100000"/>
                </a:path>
              </a:gradFill>
              <a:ln w="9525" cap="flat" cmpd="sng" algn="ctr">
                <a:solidFill>
                  <a:schemeClr val="accent2">
                    <a:shade val="95000"/>
                  </a:schemeClr>
                </a:solidFill>
                <a:round/>
              </a:ln>
              <a:effectLst/>
            </c:spPr>
            <c:extLst>
              <c:ext xmlns:c16="http://schemas.microsoft.com/office/drawing/2014/chart" uri="{C3380CC4-5D6E-409C-BE32-E72D297353CC}">
                <c16:uniqueId val="{0000000B-3B72-0E4B-98D6-281DFF15219E}"/>
              </c:ext>
            </c:extLst>
          </c:dPt>
          <c:dPt>
            <c:idx val="2"/>
            <c:bubble3D val="0"/>
            <c:spPr>
              <a:gradFill rotWithShape="1">
                <a:gsLst>
                  <a:gs pos="0">
                    <a:schemeClr val="accent3">
                      <a:tint val="50000"/>
                      <a:shade val="86000"/>
                      <a:satMod val="140000"/>
                    </a:schemeClr>
                  </a:gs>
                  <a:gs pos="45000">
                    <a:schemeClr val="accent3">
                      <a:tint val="48000"/>
                      <a:satMod val="150000"/>
                    </a:schemeClr>
                  </a:gs>
                  <a:gs pos="100000">
                    <a:schemeClr val="accent3">
                      <a:tint val="28000"/>
                      <a:satMod val="160000"/>
                    </a:schemeClr>
                  </a:gs>
                </a:gsLst>
                <a:path path="circle">
                  <a:fillToRect l="100000" t="100000" r="100000" b="100000"/>
                </a:path>
              </a:gradFill>
              <a:ln w="9525" cap="flat" cmpd="sng" algn="ctr">
                <a:solidFill>
                  <a:schemeClr val="accent3">
                    <a:shade val="95000"/>
                  </a:schemeClr>
                </a:solidFill>
                <a:round/>
              </a:ln>
              <a:effectLst/>
            </c:spPr>
            <c:extLst>
              <c:ext xmlns:c16="http://schemas.microsoft.com/office/drawing/2014/chart" uri="{C3380CC4-5D6E-409C-BE32-E72D297353CC}">
                <c16:uniqueId val="{0000000D-3B72-0E4B-98D6-281DFF15219E}"/>
              </c:ext>
            </c:extLst>
          </c:dPt>
          <c:dPt>
            <c:idx val="3"/>
            <c:bubble3D val="0"/>
            <c:spPr>
              <a:gradFill rotWithShape="1">
                <a:gsLst>
                  <a:gs pos="0">
                    <a:schemeClr val="accent4">
                      <a:tint val="50000"/>
                      <a:shade val="86000"/>
                      <a:satMod val="140000"/>
                    </a:schemeClr>
                  </a:gs>
                  <a:gs pos="45000">
                    <a:schemeClr val="accent4">
                      <a:tint val="48000"/>
                      <a:satMod val="150000"/>
                    </a:schemeClr>
                  </a:gs>
                  <a:gs pos="100000">
                    <a:schemeClr val="accent4">
                      <a:tint val="28000"/>
                      <a:satMod val="160000"/>
                    </a:schemeClr>
                  </a:gs>
                </a:gsLst>
                <a:path path="circle">
                  <a:fillToRect l="100000" t="100000" r="100000" b="100000"/>
                </a:path>
              </a:gradFill>
              <a:ln w="9525" cap="flat" cmpd="sng" algn="ctr">
                <a:solidFill>
                  <a:schemeClr val="accent4">
                    <a:shade val="95000"/>
                  </a:schemeClr>
                </a:solidFill>
                <a:round/>
              </a:ln>
              <a:effectLst/>
            </c:spPr>
            <c:extLst>
              <c:ext xmlns:c16="http://schemas.microsoft.com/office/drawing/2014/chart" uri="{C3380CC4-5D6E-409C-BE32-E72D297353CC}">
                <c16:uniqueId val="{0000000F-3B72-0E4B-98D6-281DFF15219E}"/>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Лист1!$A$2:$A$5</c:f>
              <c:strCache>
                <c:ptCount val="3"/>
                <c:pt idx="0">
                  <c:v>низкий уровень </c:v>
                </c:pt>
                <c:pt idx="1">
                  <c:v>базовый уровень </c:v>
                </c:pt>
                <c:pt idx="2">
                  <c:v>повышенный уровень</c:v>
                </c:pt>
              </c:strCache>
            </c:strRef>
          </c:cat>
          <c:val>
            <c:numRef>
              <c:f>Лист1!$C$2:$C$5</c:f>
              <c:numCache>
                <c:formatCode>General</c:formatCode>
                <c:ptCount val="4"/>
              </c:numCache>
            </c:numRef>
          </c:val>
          <c:extLst>
            <c:ext xmlns:c16="http://schemas.microsoft.com/office/drawing/2014/chart" uri="{C3380CC4-5D6E-409C-BE32-E72D297353CC}">
              <c16:uniqueId val="{00000001-1759-A645-ABA8-A0588A532A4E}"/>
            </c:ext>
          </c:extLst>
        </c:ser>
        <c:ser>
          <c:idx val="2"/>
          <c:order val="2"/>
          <c:tx>
            <c:strRef>
              <c:f>Лист1!$D$1</c:f>
              <c:strCache>
                <c:ptCount val="1"/>
                <c:pt idx="0">
                  <c:v>Столбец3</c:v>
                </c:pt>
              </c:strCache>
            </c:strRef>
          </c:tx>
          <c:dPt>
            <c:idx val="0"/>
            <c:bubble3D val="0"/>
            <c:spPr>
              <a:gradFill rotWithShape="1">
                <a:gsLst>
                  <a:gs pos="0">
                    <a:schemeClr val="accent1">
                      <a:tint val="50000"/>
                      <a:shade val="86000"/>
                      <a:satMod val="140000"/>
                    </a:schemeClr>
                  </a:gs>
                  <a:gs pos="45000">
                    <a:schemeClr val="accent1">
                      <a:tint val="48000"/>
                      <a:satMod val="150000"/>
                    </a:schemeClr>
                  </a:gs>
                  <a:gs pos="100000">
                    <a:schemeClr val="accent1">
                      <a:tint val="28000"/>
                      <a:satMod val="160000"/>
                    </a:schemeClr>
                  </a:gs>
                </a:gsLst>
                <a:path path="circle">
                  <a:fillToRect l="100000" t="100000" r="100000" b="100000"/>
                </a:path>
              </a:gradFill>
              <a:ln w="9525" cap="flat" cmpd="sng" algn="ctr">
                <a:solidFill>
                  <a:schemeClr val="accent1">
                    <a:shade val="95000"/>
                  </a:schemeClr>
                </a:solidFill>
                <a:round/>
              </a:ln>
              <a:effectLst/>
            </c:spPr>
            <c:extLst>
              <c:ext xmlns:c16="http://schemas.microsoft.com/office/drawing/2014/chart" uri="{C3380CC4-5D6E-409C-BE32-E72D297353CC}">
                <c16:uniqueId val="{00000011-3B72-0E4B-98D6-281DFF15219E}"/>
              </c:ext>
            </c:extLst>
          </c:dPt>
          <c:dPt>
            <c:idx val="1"/>
            <c:bubble3D val="0"/>
            <c:spPr>
              <a:gradFill rotWithShape="1">
                <a:gsLst>
                  <a:gs pos="0">
                    <a:schemeClr val="accent2">
                      <a:tint val="50000"/>
                      <a:shade val="86000"/>
                      <a:satMod val="140000"/>
                    </a:schemeClr>
                  </a:gs>
                  <a:gs pos="45000">
                    <a:schemeClr val="accent2">
                      <a:tint val="48000"/>
                      <a:satMod val="150000"/>
                    </a:schemeClr>
                  </a:gs>
                  <a:gs pos="100000">
                    <a:schemeClr val="accent2">
                      <a:tint val="28000"/>
                      <a:satMod val="160000"/>
                    </a:schemeClr>
                  </a:gs>
                </a:gsLst>
                <a:path path="circle">
                  <a:fillToRect l="100000" t="100000" r="100000" b="100000"/>
                </a:path>
              </a:gradFill>
              <a:ln w="9525" cap="flat" cmpd="sng" algn="ctr">
                <a:solidFill>
                  <a:schemeClr val="accent2">
                    <a:shade val="95000"/>
                  </a:schemeClr>
                </a:solidFill>
                <a:round/>
              </a:ln>
              <a:effectLst/>
            </c:spPr>
            <c:extLst>
              <c:ext xmlns:c16="http://schemas.microsoft.com/office/drawing/2014/chart" uri="{C3380CC4-5D6E-409C-BE32-E72D297353CC}">
                <c16:uniqueId val="{00000013-3B72-0E4B-98D6-281DFF15219E}"/>
              </c:ext>
            </c:extLst>
          </c:dPt>
          <c:dPt>
            <c:idx val="2"/>
            <c:bubble3D val="0"/>
            <c:spPr>
              <a:gradFill rotWithShape="1">
                <a:gsLst>
                  <a:gs pos="0">
                    <a:schemeClr val="accent3">
                      <a:tint val="50000"/>
                      <a:shade val="86000"/>
                      <a:satMod val="140000"/>
                    </a:schemeClr>
                  </a:gs>
                  <a:gs pos="45000">
                    <a:schemeClr val="accent3">
                      <a:tint val="48000"/>
                      <a:satMod val="150000"/>
                    </a:schemeClr>
                  </a:gs>
                  <a:gs pos="100000">
                    <a:schemeClr val="accent3">
                      <a:tint val="28000"/>
                      <a:satMod val="160000"/>
                    </a:schemeClr>
                  </a:gs>
                </a:gsLst>
                <a:path path="circle">
                  <a:fillToRect l="100000" t="100000" r="100000" b="100000"/>
                </a:path>
              </a:gradFill>
              <a:ln w="9525" cap="flat" cmpd="sng" algn="ctr">
                <a:solidFill>
                  <a:schemeClr val="accent3">
                    <a:shade val="95000"/>
                  </a:schemeClr>
                </a:solidFill>
                <a:round/>
              </a:ln>
              <a:effectLst/>
            </c:spPr>
            <c:extLst>
              <c:ext xmlns:c16="http://schemas.microsoft.com/office/drawing/2014/chart" uri="{C3380CC4-5D6E-409C-BE32-E72D297353CC}">
                <c16:uniqueId val="{00000015-3B72-0E4B-98D6-281DFF15219E}"/>
              </c:ext>
            </c:extLst>
          </c:dPt>
          <c:dPt>
            <c:idx val="3"/>
            <c:bubble3D val="0"/>
            <c:spPr>
              <a:gradFill rotWithShape="1">
                <a:gsLst>
                  <a:gs pos="0">
                    <a:schemeClr val="accent4">
                      <a:tint val="50000"/>
                      <a:shade val="86000"/>
                      <a:satMod val="140000"/>
                    </a:schemeClr>
                  </a:gs>
                  <a:gs pos="45000">
                    <a:schemeClr val="accent4">
                      <a:tint val="48000"/>
                      <a:satMod val="150000"/>
                    </a:schemeClr>
                  </a:gs>
                  <a:gs pos="100000">
                    <a:schemeClr val="accent4">
                      <a:tint val="28000"/>
                      <a:satMod val="160000"/>
                    </a:schemeClr>
                  </a:gs>
                </a:gsLst>
                <a:path path="circle">
                  <a:fillToRect l="100000" t="100000" r="100000" b="100000"/>
                </a:path>
              </a:gradFill>
              <a:ln w="9525" cap="flat" cmpd="sng" algn="ctr">
                <a:solidFill>
                  <a:schemeClr val="accent4">
                    <a:shade val="95000"/>
                  </a:schemeClr>
                </a:solidFill>
                <a:round/>
              </a:ln>
              <a:effectLst/>
            </c:spPr>
            <c:extLst>
              <c:ext xmlns:c16="http://schemas.microsoft.com/office/drawing/2014/chart" uri="{C3380CC4-5D6E-409C-BE32-E72D297353CC}">
                <c16:uniqueId val="{00000017-3B72-0E4B-98D6-281DFF15219E}"/>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Лист1!$A$2:$A$5</c:f>
              <c:strCache>
                <c:ptCount val="3"/>
                <c:pt idx="0">
                  <c:v>низкий уровень </c:v>
                </c:pt>
                <c:pt idx="1">
                  <c:v>базовый уровень </c:v>
                </c:pt>
                <c:pt idx="2">
                  <c:v>повышенный уровень</c:v>
                </c:pt>
              </c:strCache>
            </c:strRef>
          </c:cat>
          <c:val>
            <c:numRef>
              <c:f>Лист1!$D$2:$D$5</c:f>
              <c:numCache>
                <c:formatCode>General</c:formatCode>
                <c:ptCount val="4"/>
              </c:numCache>
            </c:numRef>
          </c:val>
          <c:extLst>
            <c:ext xmlns:c16="http://schemas.microsoft.com/office/drawing/2014/chart" uri="{C3380CC4-5D6E-409C-BE32-E72D297353CC}">
              <c16:uniqueId val="{00000002-1759-A645-ABA8-A0588A532A4E}"/>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legendEntry>
        <c:idx val="3"/>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06090989890012"/>
          <c:y val="6.1322947551111062E-2"/>
          <c:w val="0.859604719845943"/>
          <c:h val="0.67454705110589985"/>
        </c:manualLayout>
      </c:layout>
      <c:barChart>
        <c:barDir val="col"/>
        <c:grouping val="clustered"/>
        <c:varyColors val="0"/>
        <c:ser>
          <c:idx val="0"/>
          <c:order val="0"/>
          <c:tx>
            <c:strRef>
              <c:f>Лист1!$B$1</c:f>
              <c:strCache>
                <c:ptCount val="1"/>
                <c:pt idx="0">
                  <c:v>количество человек</c:v>
                </c:pt>
              </c:strCache>
            </c:strRef>
          </c:tx>
          <c:spPr>
            <a:gradFill rotWithShape="1">
              <a:gsLst>
                <a:gs pos="0">
                  <a:schemeClr val="accent2">
                    <a:shade val="70000"/>
                    <a:satMod val="150000"/>
                  </a:schemeClr>
                </a:gs>
                <a:gs pos="34000">
                  <a:schemeClr val="accent2">
                    <a:shade val="70000"/>
                    <a:satMod val="140000"/>
                  </a:schemeClr>
                </a:gs>
                <a:gs pos="70000">
                  <a:schemeClr val="accent2">
                    <a:tint val="100000"/>
                    <a:shade val="90000"/>
                    <a:satMod val="140000"/>
                  </a:schemeClr>
                </a:gs>
                <a:gs pos="100000">
                  <a:schemeClr val="accent2">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rgbClr r="0" g="0" b="0">
                  <a:shade val="30000"/>
                  <a:satMod val="13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"2"</c:v>
                </c:pt>
                <c:pt idx="1">
                  <c:v>"3"</c:v>
                </c:pt>
                <c:pt idx="2">
                  <c:v>"4"</c:v>
                </c:pt>
                <c:pt idx="3">
                  <c:v>"5"</c:v>
                </c:pt>
              </c:strCache>
            </c:strRef>
          </c:cat>
          <c:val>
            <c:numRef>
              <c:f>Лист1!$B$2:$B$5</c:f>
              <c:numCache>
                <c:formatCode>General</c:formatCode>
                <c:ptCount val="4"/>
                <c:pt idx="0">
                  <c:v>56</c:v>
                </c:pt>
                <c:pt idx="1">
                  <c:v>111</c:v>
                </c:pt>
                <c:pt idx="2">
                  <c:v>230</c:v>
                </c:pt>
                <c:pt idx="3">
                  <c:v>85</c:v>
                </c:pt>
              </c:numCache>
            </c:numRef>
          </c:val>
          <c:extLst>
            <c:ext xmlns:c16="http://schemas.microsoft.com/office/drawing/2014/chart" uri="{C3380CC4-5D6E-409C-BE32-E72D297353CC}">
              <c16:uniqueId val="{00000000-CEBE-0240-8BDD-0593A7EF5942}"/>
            </c:ext>
          </c:extLst>
        </c:ser>
        <c:ser>
          <c:idx val="1"/>
          <c:order val="1"/>
          <c:tx>
            <c:strRef>
              <c:f>Лист1!$C$1</c:f>
              <c:strCache>
                <c:ptCount val="1"/>
                <c:pt idx="0">
                  <c:v>процент качества</c:v>
                </c:pt>
              </c:strCache>
            </c:strRef>
          </c:tx>
          <c:spPr>
            <a:gradFill rotWithShape="1">
              <a:gsLst>
                <a:gs pos="0">
                  <a:schemeClr val="accent4">
                    <a:shade val="70000"/>
                    <a:satMod val="150000"/>
                  </a:schemeClr>
                </a:gs>
                <a:gs pos="34000">
                  <a:schemeClr val="accent4">
                    <a:shade val="70000"/>
                    <a:satMod val="140000"/>
                  </a:schemeClr>
                </a:gs>
                <a:gs pos="70000">
                  <a:schemeClr val="accent4">
                    <a:tint val="100000"/>
                    <a:shade val="90000"/>
                    <a:satMod val="140000"/>
                  </a:schemeClr>
                </a:gs>
                <a:gs pos="100000">
                  <a:schemeClr val="accent4">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rgbClr r="0" g="0" b="0">
                  <a:shade val="30000"/>
                  <a:satMod val="130000"/>
                </a:scrgbClr>
              </a:contourClr>
            </a:sp3d>
          </c:spPr>
          <c:invertIfNegative val="0"/>
          <c:dLbls>
            <c:dLbl>
              <c:idx val="0"/>
              <c:layout/>
              <c:tx>
                <c:rich>
                  <a:bodyPr/>
                  <a:lstStyle/>
                  <a:p>
                    <a:r>
                      <a:rPr lang="en-US" dirty="0"/>
                      <a:t> </a:t>
                    </a:r>
                    <a:fld id="{0E940802-AC59-7846-9357-82A658739140}" type="VALUE">
                      <a:rPr lang="en-US" smtClean="0"/>
                      <a:pPr/>
                      <a:t>[ЗНАЧЕНИЕ]</a:t>
                    </a:fld>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CEBE-0240-8BDD-0593A7EF594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"2"</c:v>
                </c:pt>
                <c:pt idx="1">
                  <c:v>"3"</c:v>
                </c:pt>
                <c:pt idx="2">
                  <c:v>"4"</c:v>
                </c:pt>
                <c:pt idx="3">
                  <c:v>"5"</c:v>
                </c:pt>
              </c:strCache>
            </c:strRef>
          </c:cat>
          <c:val>
            <c:numRef>
              <c:f>Лист1!$C$2:$C$5</c:f>
              <c:numCache>
                <c:formatCode>General</c:formatCode>
                <c:ptCount val="4"/>
                <c:pt idx="0">
                  <c:v>12</c:v>
                </c:pt>
                <c:pt idx="1">
                  <c:v>23</c:v>
                </c:pt>
                <c:pt idx="2">
                  <c:v>48</c:v>
                </c:pt>
                <c:pt idx="3">
                  <c:v>17</c:v>
                </c:pt>
              </c:numCache>
            </c:numRef>
          </c:val>
          <c:extLst>
            <c:ext xmlns:c16="http://schemas.microsoft.com/office/drawing/2014/chart" uri="{C3380CC4-5D6E-409C-BE32-E72D297353CC}">
              <c16:uniqueId val="{00000002-CEBE-0240-8BDD-0593A7EF5942}"/>
            </c:ext>
          </c:extLst>
        </c:ser>
        <c:dLbls>
          <c:dLblPos val="outEnd"/>
          <c:showLegendKey val="0"/>
          <c:showVal val="1"/>
          <c:showCatName val="0"/>
          <c:showSerName val="0"/>
          <c:showPercent val="0"/>
          <c:showBubbleSize val="0"/>
        </c:dLbls>
        <c:gapWidth val="100"/>
        <c:overlap val="-24"/>
        <c:axId val="826685952"/>
        <c:axId val="829942480"/>
      </c:barChart>
      <c:catAx>
        <c:axId val="82668595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829942480"/>
        <c:crosses val="autoZero"/>
        <c:auto val="1"/>
        <c:lblAlgn val="ctr"/>
        <c:lblOffset val="100"/>
        <c:noMultiLvlLbl val="0"/>
      </c:catAx>
      <c:valAx>
        <c:axId val="8299424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8266859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Лист1!$B$1</c:f>
              <c:strCache>
                <c:ptCount val="1"/>
                <c:pt idx="0">
                  <c:v>% выполнения </c:v>
                </c:pt>
              </c:strCache>
            </c:strRef>
          </c:tx>
          <c:dPt>
            <c:idx val="0"/>
            <c:bubble3D val="0"/>
            <c:spPr>
              <a:gradFill rotWithShape="1">
                <a:gsLst>
                  <a:gs pos="0">
                    <a:schemeClr val="accent6">
                      <a:tint val="50000"/>
                      <a:shade val="86000"/>
                      <a:satMod val="140000"/>
                    </a:schemeClr>
                  </a:gs>
                  <a:gs pos="45000">
                    <a:schemeClr val="accent6">
                      <a:tint val="48000"/>
                      <a:satMod val="150000"/>
                    </a:schemeClr>
                  </a:gs>
                  <a:gs pos="100000">
                    <a:schemeClr val="accent6">
                      <a:tint val="28000"/>
                      <a:satMod val="160000"/>
                    </a:schemeClr>
                  </a:gs>
                </a:gsLst>
                <a:path path="circle">
                  <a:fillToRect l="100000" t="100000" r="100000" b="100000"/>
                </a:path>
              </a:gradFill>
              <a:ln w="9525" cap="flat" cmpd="sng" algn="ctr">
                <a:solidFill>
                  <a:schemeClr val="accent6">
                    <a:shade val="95000"/>
                  </a:schemeClr>
                </a:solidFill>
                <a:round/>
              </a:ln>
              <a:effectLst/>
            </c:spPr>
            <c:extLst>
              <c:ext xmlns:c16="http://schemas.microsoft.com/office/drawing/2014/chart" uri="{C3380CC4-5D6E-409C-BE32-E72D297353CC}">
                <c16:uniqueId val="{00000001-4023-8544-9FCA-74B722C1A58A}"/>
              </c:ext>
            </c:extLst>
          </c:dPt>
          <c:dPt>
            <c:idx val="1"/>
            <c:bubble3D val="0"/>
            <c:spPr>
              <a:gradFill rotWithShape="1">
                <a:gsLst>
                  <a:gs pos="0">
                    <a:schemeClr val="accent5">
                      <a:tint val="50000"/>
                      <a:shade val="86000"/>
                      <a:satMod val="140000"/>
                    </a:schemeClr>
                  </a:gs>
                  <a:gs pos="45000">
                    <a:schemeClr val="accent5">
                      <a:tint val="48000"/>
                      <a:satMod val="150000"/>
                    </a:schemeClr>
                  </a:gs>
                  <a:gs pos="100000">
                    <a:schemeClr val="accent5">
                      <a:tint val="28000"/>
                      <a:satMod val="160000"/>
                    </a:schemeClr>
                  </a:gs>
                </a:gsLst>
                <a:path path="circle">
                  <a:fillToRect l="100000" t="100000" r="100000" b="100000"/>
                </a:path>
              </a:gradFill>
              <a:ln w="9525" cap="flat" cmpd="sng" algn="ctr">
                <a:solidFill>
                  <a:schemeClr val="accent5">
                    <a:shade val="95000"/>
                  </a:schemeClr>
                </a:solidFill>
                <a:round/>
              </a:ln>
              <a:effectLst/>
            </c:spPr>
            <c:extLst>
              <c:ext xmlns:c16="http://schemas.microsoft.com/office/drawing/2014/chart" uri="{C3380CC4-5D6E-409C-BE32-E72D297353CC}">
                <c16:uniqueId val="{00000003-4023-8544-9FCA-74B722C1A58A}"/>
              </c:ext>
            </c:extLst>
          </c:dPt>
          <c:dPt>
            <c:idx val="2"/>
            <c:bubble3D val="0"/>
            <c:spPr>
              <a:gradFill rotWithShape="1">
                <a:gsLst>
                  <a:gs pos="0">
                    <a:schemeClr val="accent4">
                      <a:tint val="50000"/>
                      <a:shade val="86000"/>
                      <a:satMod val="140000"/>
                    </a:schemeClr>
                  </a:gs>
                  <a:gs pos="45000">
                    <a:schemeClr val="accent4">
                      <a:tint val="48000"/>
                      <a:satMod val="150000"/>
                    </a:schemeClr>
                  </a:gs>
                  <a:gs pos="100000">
                    <a:schemeClr val="accent4">
                      <a:tint val="28000"/>
                      <a:satMod val="160000"/>
                    </a:schemeClr>
                  </a:gs>
                </a:gsLst>
                <a:path path="circle">
                  <a:fillToRect l="100000" t="100000" r="100000" b="100000"/>
                </a:path>
              </a:gradFill>
              <a:ln w="9525" cap="flat" cmpd="sng" algn="ctr">
                <a:solidFill>
                  <a:schemeClr val="accent4">
                    <a:shade val="95000"/>
                  </a:schemeClr>
                </a:solidFill>
                <a:round/>
              </a:ln>
              <a:effectLst/>
            </c:spPr>
            <c:extLst>
              <c:ext xmlns:c16="http://schemas.microsoft.com/office/drawing/2014/chart" uri="{C3380CC4-5D6E-409C-BE32-E72D297353CC}">
                <c16:uniqueId val="{00000005-4023-8544-9FCA-74B722C1A58A}"/>
              </c:ext>
            </c:extLst>
          </c:dPt>
          <c:dPt>
            <c:idx val="3"/>
            <c:bubble3D val="0"/>
            <c:spPr>
              <a:gradFill rotWithShape="1">
                <a:gsLst>
                  <a:gs pos="0">
                    <a:schemeClr val="accent6">
                      <a:lumMod val="60000"/>
                      <a:tint val="50000"/>
                      <a:shade val="86000"/>
                      <a:satMod val="140000"/>
                    </a:schemeClr>
                  </a:gs>
                  <a:gs pos="45000">
                    <a:schemeClr val="accent6">
                      <a:lumMod val="60000"/>
                      <a:tint val="48000"/>
                      <a:satMod val="150000"/>
                    </a:schemeClr>
                  </a:gs>
                  <a:gs pos="100000">
                    <a:schemeClr val="accent6">
                      <a:lumMod val="60000"/>
                      <a:tint val="28000"/>
                      <a:satMod val="160000"/>
                    </a:schemeClr>
                  </a:gs>
                </a:gsLst>
                <a:path path="circle">
                  <a:fillToRect l="100000" t="100000" r="100000" b="100000"/>
                </a:path>
              </a:gradFill>
              <a:ln w="9525" cap="flat" cmpd="sng" algn="ctr">
                <a:solidFill>
                  <a:schemeClr val="accent6">
                    <a:lumMod val="60000"/>
                    <a:shade val="95000"/>
                  </a:schemeClr>
                </a:solidFill>
                <a:round/>
              </a:ln>
              <a:effectLst/>
            </c:spPr>
            <c:extLst>
              <c:ext xmlns:c16="http://schemas.microsoft.com/office/drawing/2014/chart" uri="{C3380CC4-5D6E-409C-BE32-E72D297353CC}">
                <c16:uniqueId val="{00000007-4023-8544-9FCA-74B722C1A58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layout/>
              </c:ext>
            </c:extLst>
          </c:dLbls>
          <c:cat>
            <c:strRef>
              <c:f>Лист1!$A$2:$A$5</c:f>
              <c:strCache>
                <c:ptCount val="3"/>
                <c:pt idx="0">
                  <c:v>низкий уровень </c:v>
                </c:pt>
                <c:pt idx="1">
                  <c:v>базовый уровень </c:v>
                </c:pt>
                <c:pt idx="2">
                  <c:v>повышенный уровень</c:v>
                </c:pt>
              </c:strCache>
            </c:strRef>
          </c:cat>
          <c:val>
            <c:numRef>
              <c:f>Лист1!$B$2:$B$5</c:f>
              <c:numCache>
                <c:formatCode>0%</c:formatCode>
                <c:ptCount val="4"/>
                <c:pt idx="0">
                  <c:v>0.12</c:v>
                </c:pt>
                <c:pt idx="1">
                  <c:v>0.71</c:v>
                </c:pt>
                <c:pt idx="2">
                  <c:v>0.17</c:v>
                </c:pt>
              </c:numCache>
            </c:numRef>
          </c:val>
          <c:extLst>
            <c:ext xmlns:c16="http://schemas.microsoft.com/office/drawing/2014/chart" uri="{C3380CC4-5D6E-409C-BE32-E72D297353CC}">
              <c16:uniqueId val="{00000008-4023-8544-9FCA-74B722C1A58A}"/>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legendEntry>
        <c:idx val="3"/>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06090989890012"/>
          <c:y val="6.1322947551111062E-2"/>
          <c:w val="0.859604719845943"/>
          <c:h val="0.67454705110589985"/>
        </c:manualLayout>
      </c:layout>
      <c:barChart>
        <c:barDir val="col"/>
        <c:grouping val="clustered"/>
        <c:varyColors val="0"/>
        <c:ser>
          <c:idx val="0"/>
          <c:order val="0"/>
          <c:tx>
            <c:strRef>
              <c:f>Лист1!$B$1</c:f>
              <c:strCache>
                <c:ptCount val="1"/>
                <c:pt idx="0">
                  <c:v>количество человек</c:v>
                </c:pt>
              </c:strCache>
            </c:strRef>
          </c:tx>
          <c:spPr>
            <a:gradFill rotWithShape="1">
              <a:gsLst>
                <a:gs pos="0">
                  <a:schemeClr val="accent2">
                    <a:shade val="70000"/>
                    <a:satMod val="150000"/>
                  </a:schemeClr>
                </a:gs>
                <a:gs pos="34000">
                  <a:schemeClr val="accent2">
                    <a:shade val="70000"/>
                    <a:satMod val="140000"/>
                  </a:schemeClr>
                </a:gs>
                <a:gs pos="70000">
                  <a:schemeClr val="accent2">
                    <a:tint val="100000"/>
                    <a:shade val="90000"/>
                    <a:satMod val="140000"/>
                  </a:schemeClr>
                </a:gs>
                <a:gs pos="100000">
                  <a:schemeClr val="accent2">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rgbClr r="0" g="0" b="0">
                  <a:shade val="30000"/>
                  <a:satMod val="13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"2"</c:v>
                </c:pt>
                <c:pt idx="1">
                  <c:v>"3"</c:v>
                </c:pt>
                <c:pt idx="2">
                  <c:v>"4"</c:v>
                </c:pt>
                <c:pt idx="3">
                  <c:v>"5"</c:v>
                </c:pt>
              </c:strCache>
            </c:strRef>
          </c:cat>
          <c:val>
            <c:numRef>
              <c:f>Лист1!$B$2:$B$5</c:f>
              <c:numCache>
                <c:formatCode>General</c:formatCode>
                <c:ptCount val="4"/>
                <c:pt idx="0">
                  <c:v>64</c:v>
                </c:pt>
                <c:pt idx="1">
                  <c:v>142</c:v>
                </c:pt>
                <c:pt idx="2">
                  <c:v>207</c:v>
                </c:pt>
                <c:pt idx="3">
                  <c:v>81</c:v>
                </c:pt>
              </c:numCache>
            </c:numRef>
          </c:val>
          <c:extLst>
            <c:ext xmlns:c16="http://schemas.microsoft.com/office/drawing/2014/chart" uri="{C3380CC4-5D6E-409C-BE32-E72D297353CC}">
              <c16:uniqueId val="{00000000-CEBE-0240-8BDD-0593A7EF5942}"/>
            </c:ext>
          </c:extLst>
        </c:ser>
        <c:ser>
          <c:idx val="1"/>
          <c:order val="1"/>
          <c:tx>
            <c:strRef>
              <c:f>Лист1!$C$1</c:f>
              <c:strCache>
                <c:ptCount val="1"/>
                <c:pt idx="0">
                  <c:v>процент качества</c:v>
                </c:pt>
              </c:strCache>
            </c:strRef>
          </c:tx>
          <c:spPr>
            <a:gradFill rotWithShape="1">
              <a:gsLst>
                <a:gs pos="0">
                  <a:schemeClr val="accent4">
                    <a:shade val="70000"/>
                    <a:satMod val="150000"/>
                  </a:schemeClr>
                </a:gs>
                <a:gs pos="34000">
                  <a:schemeClr val="accent4">
                    <a:shade val="70000"/>
                    <a:satMod val="140000"/>
                  </a:schemeClr>
                </a:gs>
                <a:gs pos="70000">
                  <a:schemeClr val="accent4">
                    <a:tint val="100000"/>
                    <a:shade val="90000"/>
                    <a:satMod val="140000"/>
                  </a:schemeClr>
                </a:gs>
                <a:gs pos="100000">
                  <a:schemeClr val="accent4">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rgbClr r="0" g="0" b="0">
                  <a:shade val="30000"/>
                  <a:satMod val="130000"/>
                </a:scrgbClr>
              </a:contourClr>
            </a:sp3d>
          </c:spPr>
          <c:invertIfNegative val="0"/>
          <c:dLbls>
            <c:dLbl>
              <c:idx val="0"/>
              <c:layout/>
              <c:tx>
                <c:rich>
                  <a:bodyPr/>
                  <a:lstStyle/>
                  <a:p>
                    <a:r>
                      <a:rPr lang="en-US" dirty="0"/>
                      <a:t> </a:t>
                    </a:r>
                    <a:fld id="{0E940802-AC59-7846-9357-82A658739140}" type="VALUE">
                      <a:rPr lang="en-US" smtClean="0"/>
                      <a:pPr/>
                      <a:t>[ЗНАЧЕНИЕ]</a:t>
                    </a:fld>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CEBE-0240-8BDD-0593A7EF594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"2"</c:v>
                </c:pt>
                <c:pt idx="1">
                  <c:v>"3"</c:v>
                </c:pt>
                <c:pt idx="2">
                  <c:v>"4"</c:v>
                </c:pt>
                <c:pt idx="3">
                  <c:v>"5"</c:v>
                </c:pt>
              </c:strCache>
            </c:strRef>
          </c:cat>
          <c:val>
            <c:numRef>
              <c:f>Лист1!$C$2:$C$5</c:f>
              <c:numCache>
                <c:formatCode>General</c:formatCode>
                <c:ptCount val="4"/>
                <c:pt idx="0">
                  <c:v>13</c:v>
                </c:pt>
                <c:pt idx="1">
                  <c:v>28.5</c:v>
                </c:pt>
                <c:pt idx="2">
                  <c:v>41.5</c:v>
                </c:pt>
                <c:pt idx="3">
                  <c:v>16</c:v>
                </c:pt>
              </c:numCache>
            </c:numRef>
          </c:val>
          <c:extLst>
            <c:ext xmlns:c16="http://schemas.microsoft.com/office/drawing/2014/chart" uri="{C3380CC4-5D6E-409C-BE32-E72D297353CC}">
              <c16:uniqueId val="{00000002-CEBE-0240-8BDD-0593A7EF5942}"/>
            </c:ext>
          </c:extLst>
        </c:ser>
        <c:dLbls>
          <c:dLblPos val="outEnd"/>
          <c:showLegendKey val="0"/>
          <c:showVal val="1"/>
          <c:showCatName val="0"/>
          <c:showSerName val="0"/>
          <c:showPercent val="0"/>
          <c:showBubbleSize val="0"/>
        </c:dLbls>
        <c:gapWidth val="100"/>
        <c:overlap val="-24"/>
        <c:axId val="826685952"/>
        <c:axId val="829942480"/>
      </c:barChart>
      <c:catAx>
        <c:axId val="82668595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829942480"/>
        <c:crosses val="autoZero"/>
        <c:auto val="1"/>
        <c:lblAlgn val="ctr"/>
        <c:lblOffset val="100"/>
        <c:noMultiLvlLbl val="0"/>
      </c:catAx>
      <c:valAx>
        <c:axId val="8299424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8266859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pieChart>
        <c:varyColors val="1"/>
        <c:ser>
          <c:idx val="0"/>
          <c:order val="0"/>
          <c:tx>
            <c:strRef>
              <c:f>Лист1!$B$1</c:f>
              <c:strCache>
                <c:ptCount val="1"/>
                <c:pt idx="0">
                  <c:v>% выполнения </c:v>
                </c:pt>
              </c:strCache>
            </c:strRef>
          </c:tx>
          <c:spPr>
            <a:solidFill>
              <a:srgbClr val="FF8E60"/>
            </a:solidFill>
            <a:ln>
              <a:noFill/>
            </a:ln>
          </c:spPr>
          <c:dPt>
            <c:idx val="0"/>
            <c:bubble3D val="0"/>
            <c:spPr>
              <a:solidFill>
                <a:schemeClr val="tx2">
                  <a:lumMod val="20000"/>
                  <a:lumOff val="80000"/>
                </a:schemeClr>
              </a:solidFill>
              <a:ln w="9525" cap="flat" cmpd="sng" algn="ctr">
                <a:noFill/>
                <a:round/>
              </a:ln>
              <a:effectLst/>
              <a:scene3d>
                <a:camera prst="orthographicFront"/>
                <a:lightRig rig="threePt" dir="t"/>
              </a:scene3d>
              <a:sp3d>
                <a:bevelT/>
              </a:sp3d>
            </c:spPr>
            <c:extLst>
              <c:ext xmlns:c16="http://schemas.microsoft.com/office/drawing/2014/chart" uri="{C3380CC4-5D6E-409C-BE32-E72D297353CC}">
                <c16:uniqueId val="{00000001-4023-8544-9FCA-74B722C1A58A}"/>
              </c:ext>
            </c:extLst>
          </c:dPt>
          <c:dPt>
            <c:idx val="1"/>
            <c:bubble3D val="0"/>
            <c:spPr>
              <a:solidFill>
                <a:schemeClr val="accent5">
                  <a:lumMod val="60000"/>
                  <a:lumOff val="40000"/>
                </a:schemeClr>
              </a:solidFill>
              <a:ln w="9525" cap="flat" cmpd="sng" algn="ctr">
                <a:noFill/>
                <a:round/>
              </a:ln>
              <a:effectLst/>
              <a:scene3d>
                <a:camera prst="orthographicFront"/>
                <a:lightRig rig="threePt" dir="t"/>
              </a:scene3d>
              <a:sp3d>
                <a:bevelT/>
              </a:sp3d>
            </c:spPr>
            <c:extLst>
              <c:ext xmlns:c16="http://schemas.microsoft.com/office/drawing/2014/chart" uri="{C3380CC4-5D6E-409C-BE32-E72D297353CC}">
                <c16:uniqueId val="{00000003-4023-8544-9FCA-74B722C1A58A}"/>
              </c:ext>
            </c:extLst>
          </c:dPt>
          <c:dPt>
            <c:idx val="2"/>
            <c:bubble3D val="0"/>
            <c:spPr>
              <a:solidFill>
                <a:srgbClr val="FFB5AB"/>
              </a:solidFill>
              <a:ln w="9525" cap="flat" cmpd="sng" algn="ctr">
                <a:noFill/>
                <a:round/>
              </a:ln>
              <a:effectLst/>
              <a:scene3d>
                <a:camera prst="orthographicFront"/>
                <a:lightRig rig="threePt" dir="t"/>
              </a:scene3d>
              <a:sp3d>
                <a:bevelT/>
              </a:sp3d>
            </c:spPr>
            <c:extLst>
              <c:ext xmlns:c16="http://schemas.microsoft.com/office/drawing/2014/chart" uri="{C3380CC4-5D6E-409C-BE32-E72D297353CC}">
                <c16:uniqueId val="{00000005-4023-8544-9FCA-74B722C1A58A}"/>
              </c:ext>
            </c:extLst>
          </c:dPt>
          <c:dPt>
            <c:idx val="3"/>
            <c:bubble3D val="0"/>
            <c:spPr>
              <a:solidFill>
                <a:srgbClr val="FF8E60"/>
              </a:solidFill>
              <a:ln w="9525" cap="flat" cmpd="sng" algn="ctr">
                <a:noFill/>
                <a:round/>
              </a:ln>
              <a:effectLst/>
            </c:spPr>
            <c:extLst>
              <c:ext xmlns:c16="http://schemas.microsoft.com/office/drawing/2014/chart" uri="{C3380CC4-5D6E-409C-BE32-E72D297353CC}">
                <c16:uniqueId val="{00000007-4023-8544-9FCA-74B722C1A58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layout/>
              </c:ext>
            </c:extLst>
          </c:dLbls>
          <c:cat>
            <c:strRef>
              <c:f>Лист1!$A$2:$A$5</c:f>
              <c:strCache>
                <c:ptCount val="3"/>
                <c:pt idx="0">
                  <c:v>низкий уровень </c:v>
                </c:pt>
                <c:pt idx="1">
                  <c:v>базовый уровень </c:v>
                </c:pt>
                <c:pt idx="2">
                  <c:v>повышенный уровень</c:v>
                </c:pt>
              </c:strCache>
            </c:strRef>
          </c:cat>
          <c:val>
            <c:numRef>
              <c:f>Лист1!$B$2:$B$5</c:f>
              <c:numCache>
                <c:formatCode>0%</c:formatCode>
                <c:ptCount val="4"/>
                <c:pt idx="0">
                  <c:v>0.128</c:v>
                </c:pt>
                <c:pt idx="1">
                  <c:v>0.7</c:v>
                </c:pt>
                <c:pt idx="2">
                  <c:v>0.16200000000000001</c:v>
                </c:pt>
              </c:numCache>
            </c:numRef>
          </c:val>
          <c:extLst>
            <c:ext xmlns:c16="http://schemas.microsoft.com/office/drawing/2014/chart" uri="{C3380CC4-5D6E-409C-BE32-E72D297353CC}">
              <c16:uniqueId val="{00000008-4023-8544-9FCA-74B722C1A58A}"/>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legendEntry>
        <c:idx val="3"/>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06090989890012"/>
          <c:y val="6.1322947551111062E-2"/>
          <c:w val="0.859604719845943"/>
          <c:h val="0.67454705110589985"/>
        </c:manualLayout>
      </c:layout>
      <c:barChart>
        <c:barDir val="col"/>
        <c:grouping val="clustered"/>
        <c:varyColors val="0"/>
        <c:ser>
          <c:idx val="0"/>
          <c:order val="0"/>
          <c:tx>
            <c:strRef>
              <c:f>Лист1!$B$1</c:f>
              <c:strCache>
                <c:ptCount val="1"/>
                <c:pt idx="0">
                  <c:v>количество человек</c:v>
                </c:pt>
              </c:strCache>
            </c:strRef>
          </c:tx>
          <c:spPr>
            <a:gradFill rotWithShape="1">
              <a:gsLst>
                <a:gs pos="0">
                  <a:schemeClr val="accent2">
                    <a:shade val="70000"/>
                    <a:satMod val="150000"/>
                  </a:schemeClr>
                </a:gs>
                <a:gs pos="34000">
                  <a:schemeClr val="accent2">
                    <a:shade val="70000"/>
                    <a:satMod val="140000"/>
                  </a:schemeClr>
                </a:gs>
                <a:gs pos="70000">
                  <a:schemeClr val="accent2">
                    <a:tint val="100000"/>
                    <a:shade val="90000"/>
                    <a:satMod val="140000"/>
                  </a:schemeClr>
                </a:gs>
                <a:gs pos="100000">
                  <a:schemeClr val="accent2">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rgbClr r="0" g="0" b="0">
                  <a:shade val="30000"/>
                  <a:satMod val="13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"2"</c:v>
                </c:pt>
                <c:pt idx="1">
                  <c:v>"3"</c:v>
                </c:pt>
                <c:pt idx="2">
                  <c:v>"4"</c:v>
                </c:pt>
                <c:pt idx="3">
                  <c:v>"5"</c:v>
                </c:pt>
              </c:strCache>
            </c:strRef>
          </c:cat>
          <c:val>
            <c:numRef>
              <c:f>Лист1!$B$2:$B$5</c:f>
              <c:numCache>
                <c:formatCode>General</c:formatCode>
                <c:ptCount val="4"/>
                <c:pt idx="0">
                  <c:v>64</c:v>
                </c:pt>
                <c:pt idx="1">
                  <c:v>137</c:v>
                </c:pt>
                <c:pt idx="2">
                  <c:v>230</c:v>
                </c:pt>
                <c:pt idx="3">
                  <c:v>80</c:v>
                </c:pt>
              </c:numCache>
            </c:numRef>
          </c:val>
          <c:extLst>
            <c:ext xmlns:c16="http://schemas.microsoft.com/office/drawing/2014/chart" uri="{C3380CC4-5D6E-409C-BE32-E72D297353CC}">
              <c16:uniqueId val="{00000000-CEBE-0240-8BDD-0593A7EF5942}"/>
            </c:ext>
          </c:extLst>
        </c:ser>
        <c:ser>
          <c:idx val="1"/>
          <c:order val="1"/>
          <c:tx>
            <c:strRef>
              <c:f>Лист1!$C$1</c:f>
              <c:strCache>
                <c:ptCount val="1"/>
                <c:pt idx="0">
                  <c:v>процент качества</c:v>
                </c:pt>
              </c:strCache>
            </c:strRef>
          </c:tx>
          <c:spPr>
            <a:gradFill rotWithShape="1">
              <a:gsLst>
                <a:gs pos="0">
                  <a:schemeClr val="accent4">
                    <a:shade val="70000"/>
                    <a:satMod val="150000"/>
                  </a:schemeClr>
                </a:gs>
                <a:gs pos="34000">
                  <a:schemeClr val="accent4">
                    <a:shade val="70000"/>
                    <a:satMod val="140000"/>
                  </a:schemeClr>
                </a:gs>
                <a:gs pos="70000">
                  <a:schemeClr val="accent4">
                    <a:tint val="100000"/>
                    <a:shade val="90000"/>
                    <a:satMod val="140000"/>
                  </a:schemeClr>
                </a:gs>
                <a:gs pos="100000">
                  <a:schemeClr val="accent4">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rgbClr r="0" g="0" b="0">
                  <a:shade val="30000"/>
                  <a:satMod val="130000"/>
                </a:scrgbClr>
              </a:contourClr>
            </a:sp3d>
          </c:spPr>
          <c:invertIfNegative val="0"/>
          <c:dLbls>
            <c:dLbl>
              <c:idx val="0"/>
              <c:tx>
                <c:rich>
                  <a:bodyPr/>
                  <a:lstStyle/>
                  <a:p>
                    <a:r>
                      <a:rPr lang="en-US" dirty="0"/>
                      <a:t> </a:t>
                    </a:r>
                    <a:fld id="{0E940802-AC59-7846-9357-82A658739140}" type="VALUE">
                      <a:rPr lang="en-US" smtClean="0"/>
                      <a:pPr/>
                      <a:t>[ЗНАЧЕНИЕ]</a:t>
                    </a:fld>
                    <a:endParaRPr lang="en-US" dirty="0"/>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EBE-0240-8BDD-0593A7EF594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"2"</c:v>
                </c:pt>
                <c:pt idx="1">
                  <c:v>"3"</c:v>
                </c:pt>
                <c:pt idx="2">
                  <c:v>"4"</c:v>
                </c:pt>
                <c:pt idx="3">
                  <c:v>"5"</c:v>
                </c:pt>
              </c:strCache>
            </c:strRef>
          </c:cat>
          <c:val>
            <c:numRef>
              <c:f>Лист1!$C$2:$C$5</c:f>
              <c:numCache>
                <c:formatCode>General</c:formatCode>
                <c:ptCount val="4"/>
                <c:pt idx="0">
                  <c:v>12</c:v>
                </c:pt>
                <c:pt idx="1">
                  <c:v>27</c:v>
                </c:pt>
                <c:pt idx="2">
                  <c:v>46</c:v>
                </c:pt>
                <c:pt idx="3">
                  <c:v>17</c:v>
                </c:pt>
              </c:numCache>
            </c:numRef>
          </c:val>
          <c:extLst>
            <c:ext xmlns:c16="http://schemas.microsoft.com/office/drawing/2014/chart" uri="{C3380CC4-5D6E-409C-BE32-E72D297353CC}">
              <c16:uniqueId val="{00000002-CEBE-0240-8BDD-0593A7EF5942}"/>
            </c:ext>
          </c:extLst>
        </c:ser>
        <c:dLbls>
          <c:dLblPos val="outEnd"/>
          <c:showLegendKey val="0"/>
          <c:showVal val="1"/>
          <c:showCatName val="0"/>
          <c:showSerName val="0"/>
          <c:showPercent val="0"/>
          <c:showBubbleSize val="0"/>
        </c:dLbls>
        <c:gapWidth val="100"/>
        <c:overlap val="-24"/>
        <c:axId val="826685952"/>
        <c:axId val="829942480"/>
      </c:barChart>
      <c:catAx>
        <c:axId val="82668595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829942480"/>
        <c:crosses val="autoZero"/>
        <c:auto val="1"/>
        <c:lblAlgn val="ctr"/>
        <c:lblOffset val="100"/>
        <c:noMultiLvlLbl val="0"/>
      </c:catAx>
      <c:valAx>
        <c:axId val="8299424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826685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Лист1!$B$1</c:f>
              <c:strCache>
                <c:ptCount val="1"/>
                <c:pt idx="0">
                  <c:v>% выполнения </c:v>
                </c:pt>
              </c:strCache>
            </c:strRef>
          </c:tx>
          <c:dPt>
            <c:idx val="0"/>
            <c:bubble3D val="0"/>
            <c:spPr>
              <a:gradFill rotWithShape="1">
                <a:gsLst>
                  <a:gs pos="0">
                    <a:schemeClr val="accent1">
                      <a:tint val="50000"/>
                      <a:shade val="86000"/>
                      <a:satMod val="140000"/>
                    </a:schemeClr>
                  </a:gs>
                  <a:gs pos="45000">
                    <a:schemeClr val="accent1">
                      <a:tint val="48000"/>
                      <a:satMod val="150000"/>
                    </a:schemeClr>
                  </a:gs>
                  <a:gs pos="100000">
                    <a:schemeClr val="accent1">
                      <a:tint val="28000"/>
                      <a:satMod val="160000"/>
                    </a:schemeClr>
                  </a:gs>
                </a:gsLst>
                <a:path path="circle">
                  <a:fillToRect l="100000" t="100000" r="100000" b="100000"/>
                </a:path>
              </a:gradFill>
              <a:ln w="9525" cap="flat" cmpd="sng" algn="ctr">
                <a:solidFill>
                  <a:schemeClr val="accent1">
                    <a:shade val="95000"/>
                  </a:schemeClr>
                </a:solidFill>
                <a:round/>
              </a:ln>
              <a:effectLst/>
              <a:scene3d>
                <a:camera prst="orthographicFront"/>
                <a:lightRig rig="threePt" dir="t"/>
              </a:scene3d>
            </c:spPr>
            <c:extLst>
              <c:ext xmlns:c16="http://schemas.microsoft.com/office/drawing/2014/chart" uri="{C3380CC4-5D6E-409C-BE32-E72D297353CC}">
                <c16:uniqueId val="{00000001-4023-8544-9FCA-74B722C1A58A}"/>
              </c:ext>
            </c:extLst>
          </c:dPt>
          <c:dPt>
            <c:idx val="1"/>
            <c:bubble3D val="0"/>
            <c:spPr>
              <a:gradFill rotWithShape="1">
                <a:gsLst>
                  <a:gs pos="0">
                    <a:schemeClr val="accent3">
                      <a:tint val="50000"/>
                      <a:shade val="86000"/>
                      <a:satMod val="140000"/>
                    </a:schemeClr>
                  </a:gs>
                  <a:gs pos="45000">
                    <a:schemeClr val="accent3">
                      <a:tint val="48000"/>
                      <a:satMod val="150000"/>
                    </a:schemeClr>
                  </a:gs>
                  <a:gs pos="100000">
                    <a:schemeClr val="accent3">
                      <a:tint val="28000"/>
                      <a:satMod val="160000"/>
                    </a:schemeClr>
                  </a:gs>
                </a:gsLst>
                <a:path path="circle">
                  <a:fillToRect l="100000" t="100000" r="100000" b="100000"/>
                </a:path>
              </a:gradFill>
              <a:ln w="9525" cap="flat" cmpd="sng" algn="ctr">
                <a:solidFill>
                  <a:schemeClr val="accent3">
                    <a:shade val="95000"/>
                  </a:schemeClr>
                </a:solidFill>
                <a:round/>
              </a:ln>
              <a:effectLst/>
              <a:scene3d>
                <a:camera prst="orthographicFront"/>
                <a:lightRig rig="threePt" dir="t"/>
              </a:scene3d>
            </c:spPr>
            <c:extLst>
              <c:ext xmlns:c16="http://schemas.microsoft.com/office/drawing/2014/chart" uri="{C3380CC4-5D6E-409C-BE32-E72D297353CC}">
                <c16:uniqueId val="{00000003-4023-8544-9FCA-74B722C1A58A}"/>
              </c:ext>
            </c:extLst>
          </c:dPt>
          <c:dPt>
            <c:idx val="2"/>
            <c:bubble3D val="0"/>
            <c:spPr>
              <a:gradFill rotWithShape="1">
                <a:gsLst>
                  <a:gs pos="0">
                    <a:schemeClr val="accent5">
                      <a:tint val="50000"/>
                      <a:shade val="86000"/>
                      <a:satMod val="140000"/>
                    </a:schemeClr>
                  </a:gs>
                  <a:gs pos="45000">
                    <a:schemeClr val="accent5">
                      <a:tint val="48000"/>
                      <a:satMod val="150000"/>
                    </a:schemeClr>
                  </a:gs>
                  <a:gs pos="100000">
                    <a:schemeClr val="accent5">
                      <a:tint val="28000"/>
                      <a:satMod val="160000"/>
                    </a:schemeClr>
                  </a:gs>
                </a:gsLst>
                <a:path path="circle">
                  <a:fillToRect l="100000" t="100000" r="100000" b="100000"/>
                </a:path>
              </a:gradFill>
              <a:ln w="9525" cap="flat" cmpd="sng" algn="ctr">
                <a:solidFill>
                  <a:schemeClr val="accent5">
                    <a:shade val="95000"/>
                  </a:schemeClr>
                </a:solidFill>
                <a:round/>
              </a:ln>
              <a:effectLst/>
              <a:scene3d>
                <a:camera prst="orthographicFront"/>
                <a:lightRig rig="threePt" dir="t"/>
              </a:scene3d>
            </c:spPr>
            <c:extLst>
              <c:ext xmlns:c16="http://schemas.microsoft.com/office/drawing/2014/chart" uri="{C3380CC4-5D6E-409C-BE32-E72D297353CC}">
                <c16:uniqueId val="{00000005-4023-8544-9FCA-74B722C1A58A}"/>
              </c:ext>
            </c:extLst>
          </c:dPt>
          <c:dPt>
            <c:idx val="3"/>
            <c:bubble3D val="0"/>
            <c:spPr>
              <a:gradFill rotWithShape="1">
                <a:gsLst>
                  <a:gs pos="0">
                    <a:schemeClr val="accent1">
                      <a:lumMod val="60000"/>
                      <a:tint val="50000"/>
                      <a:shade val="86000"/>
                      <a:satMod val="140000"/>
                    </a:schemeClr>
                  </a:gs>
                  <a:gs pos="45000">
                    <a:schemeClr val="accent1">
                      <a:lumMod val="60000"/>
                      <a:tint val="48000"/>
                      <a:satMod val="150000"/>
                    </a:schemeClr>
                  </a:gs>
                  <a:gs pos="100000">
                    <a:schemeClr val="accent1">
                      <a:lumMod val="60000"/>
                      <a:tint val="28000"/>
                      <a:satMod val="160000"/>
                    </a:schemeClr>
                  </a:gs>
                </a:gsLst>
                <a:path path="circle">
                  <a:fillToRect l="100000" t="100000" r="100000" b="100000"/>
                </a:path>
              </a:gradFill>
              <a:ln w="9525" cap="flat" cmpd="sng" algn="ctr">
                <a:solidFill>
                  <a:schemeClr val="accent1">
                    <a:lumMod val="60000"/>
                    <a:shade val="95000"/>
                  </a:schemeClr>
                </a:solidFill>
                <a:round/>
              </a:ln>
              <a:effectLst/>
            </c:spPr>
            <c:extLst>
              <c:ext xmlns:c16="http://schemas.microsoft.com/office/drawing/2014/chart" uri="{C3380CC4-5D6E-409C-BE32-E72D297353CC}">
                <c16:uniqueId val="{00000007-4023-8544-9FCA-74B722C1A58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Лист1!$A$2:$A$5</c:f>
              <c:strCache>
                <c:ptCount val="3"/>
                <c:pt idx="0">
                  <c:v>низкий уровень </c:v>
                </c:pt>
                <c:pt idx="1">
                  <c:v>базовый уровень </c:v>
                </c:pt>
                <c:pt idx="2">
                  <c:v>повышенный уровень</c:v>
                </c:pt>
              </c:strCache>
            </c:strRef>
          </c:cat>
          <c:val>
            <c:numRef>
              <c:f>Лист1!$B$2:$B$5</c:f>
              <c:numCache>
                <c:formatCode>0%</c:formatCode>
                <c:ptCount val="4"/>
                <c:pt idx="0">
                  <c:v>0.12</c:v>
                </c:pt>
                <c:pt idx="1">
                  <c:v>0.73</c:v>
                </c:pt>
                <c:pt idx="2">
                  <c:v>0.15</c:v>
                </c:pt>
              </c:numCache>
            </c:numRef>
          </c:val>
          <c:extLst>
            <c:ext xmlns:c16="http://schemas.microsoft.com/office/drawing/2014/chart" uri="{C3380CC4-5D6E-409C-BE32-E72D297353CC}">
              <c16:uniqueId val="{00000008-4023-8544-9FCA-74B722C1A58A}"/>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06090989890012"/>
          <c:y val="6.1322947551111062E-2"/>
          <c:w val="0.859604719845943"/>
          <c:h val="0.67454705110589985"/>
        </c:manualLayout>
      </c:layout>
      <c:barChart>
        <c:barDir val="col"/>
        <c:grouping val="clustered"/>
        <c:varyColors val="0"/>
        <c:ser>
          <c:idx val="0"/>
          <c:order val="0"/>
          <c:tx>
            <c:strRef>
              <c:f>Лист1!$B$1</c:f>
              <c:strCache>
                <c:ptCount val="1"/>
                <c:pt idx="0">
                  <c:v>количество человек</c:v>
                </c:pt>
              </c:strCache>
            </c:strRef>
          </c:tx>
          <c:spPr>
            <a:gradFill rotWithShape="1">
              <a:gsLst>
                <a:gs pos="0">
                  <a:schemeClr val="accent2">
                    <a:shade val="70000"/>
                    <a:satMod val="150000"/>
                  </a:schemeClr>
                </a:gs>
                <a:gs pos="34000">
                  <a:schemeClr val="accent2">
                    <a:shade val="70000"/>
                    <a:satMod val="140000"/>
                  </a:schemeClr>
                </a:gs>
                <a:gs pos="70000">
                  <a:schemeClr val="accent2">
                    <a:tint val="100000"/>
                    <a:shade val="90000"/>
                    <a:satMod val="140000"/>
                  </a:schemeClr>
                </a:gs>
                <a:gs pos="100000">
                  <a:schemeClr val="accent2">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rgbClr r="0" g="0" b="0">
                  <a:shade val="30000"/>
                  <a:satMod val="13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"2"</c:v>
                </c:pt>
                <c:pt idx="1">
                  <c:v>"3"</c:v>
                </c:pt>
                <c:pt idx="2">
                  <c:v>"4"</c:v>
                </c:pt>
                <c:pt idx="3">
                  <c:v>"5"</c:v>
                </c:pt>
              </c:strCache>
            </c:strRef>
          </c:cat>
          <c:val>
            <c:numRef>
              <c:f>Лист1!$B$2:$B$5</c:f>
              <c:numCache>
                <c:formatCode>General</c:formatCode>
                <c:ptCount val="4"/>
                <c:pt idx="0">
                  <c:v>117</c:v>
                </c:pt>
                <c:pt idx="1">
                  <c:v>135</c:v>
                </c:pt>
                <c:pt idx="2">
                  <c:v>186</c:v>
                </c:pt>
                <c:pt idx="3">
                  <c:v>37</c:v>
                </c:pt>
              </c:numCache>
            </c:numRef>
          </c:val>
          <c:extLst>
            <c:ext xmlns:c16="http://schemas.microsoft.com/office/drawing/2014/chart" uri="{C3380CC4-5D6E-409C-BE32-E72D297353CC}">
              <c16:uniqueId val="{00000000-CEBE-0240-8BDD-0593A7EF5942}"/>
            </c:ext>
          </c:extLst>
        </c:ser>
        <c:ser>
          <c:idx val="1"/>
          <c:order val="1"/>
          <c:tx>
            <c:strRef>
              <c:f>Лист1!$C$1</c:f>
              <c:strCache>
                <c:ptCount val="1"/>
                <c:pt idx="0">
                  <c:v>процент качества</c:v>
                </c:pt>
              </c:strCache>
            </c:strRef>
          </c:tx>
          <c:spPr>
            <a:gradFill rotWithShape="1">
              <a:gsLst>
                <a:gs pos="0">
                  <a:schemeClr val="accent4">
                    <a:shade val="70000"/>
                    <a:satMod val="150000"/>
                  </a:schemeClr>
                </a:gs>
                <a:gs pos="34000">
                  <a:schemeClr val="accent4">
                    <a:shade val="70000"/>
                    <a:satMod val="140000"/>
                  </a:schemeClr>
                </a:gs>
                <a:gs pos="70000">
                  <a:schemeClr val="accent4">
                    <a:tint val="100000"/>
                    <a:shade val="90000"/>
                    <a:satMod val="140000"/>
                  </a:schemeClr>
                </a:gs>
                <a:gs pos="100000">
                  <a:schemeClr val="accent4">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rgbClr r="0" g="0" b="0">
                  <a:shade val="30000"/>
                  <a:satMod val="130000"/>
                </a:scrgbClr>
              </a:contourClr>
            </a:sp3d>
          </c:spPr>
          <c:invertIfNegative val="0"/>
          <c:dLbls>
            <c:dLbl>
              <c:idx val="0"/>
              <c:tx>
                <c:rich>
                  <a:bodyPr/>
                  <a:lstStyle/>
                  <a:p>
                    <a:r>
                      <a:rPr lang="en-US" dirty="0"/>
                      <a:t> </a:t>
                    </a:r>
                    <a:fld id="{0E940802-AC59-7846-9357-82A658739140}" type="VALUE">
                      <a:rPr lang="en-US" smtClean="0"/>
                      <a:pPr/>
                      <a:t>[ЗНАЧЕНИЕ]</a:t>
                    </a:fld>
                    <a:endParaRPr lang="en-US" dirty="0"/>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EBE-0240-8BDD-0593A7EF594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"2"</c:v>
                </c:pt>
                <c:pt idx="1">
                  <c:v>"3"</c:v>
                </c:pt>
                <c:pt idx="2">
                  <c:v>"4"</c:v>
                </c:pt>
                <c:pt idx="3">
                  <c:v>"5"</c:v>
                </c:pt>
              </c:strCache>
            </c:strRef>
          </c:cat>
          <c:val>
            <c:numRef>
              <c:f>Лист1!$C$2:$C$5</c:f>
              <c:numCache>
                <c:formatCode>General</c:formatCode>
                <c:ptCount val="4"/>
                <c:pt idx="0">
                  <c:v>24.6</c:v>
                </c:pt>
                <c:pt idx="1">
                  <c:v>28.4</c:v>
                </c:pt>
                <c:pt idx="2">
                  <c:v>39.200000000000003</c:v>
                </c:pt>
                <c:pt idx="3">
                  <c:v>7.8</c:v>
                </c:pt>
              </c:numCache>
            </c:numRef>
          </c:val>
          <c:extLst>
            <c:ext xmlns:c16="http://schemas.microsoft.com/office/drawing/2014/chart" uri="{C3380CC4-5D6E-409C-BE32-E72D297353CC}">
              <c16:uniqueId val="{00000002-CEBE-0240-8BDD-0593A7EF5942}"/>
            </c:ext>
          </c:extLst>
        </c:ser>
        <c:dLbls>
          <c:dLblPos val="outEnd"/>
          <c:showLegendKey val="0"/>
          <c:showVal val="1"/>
          <c:showCatName val="0"/>
          <c:showSerName val="0"/>
          <c:showPercent val="0"/>
          <c:showBubbleSize val="0"/>
        </c:dLbls>
        <c:gapWidth val="100"/>
        <c:overlap val="-24"/>
        <c:axId val="826685952"/>
        <c:axId val="829942480"/>
      </c:barChart>
      <c:catAx>
        <c:axId val="82668595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829942480"/>
        <c:crosses val="autoZero"/>
        <c:auto val="1"/>
        <c:lblAlgn val="ctr"/>
        <c:lblOffset val="100"/>
        <c:noMultiLvlLbl val="0"/>
      </c:catAx>
      <c:valAx>
        <c:axId val="8299424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826685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withinLinearReversed" id="25">
  <a:schemeClr val="accent5"/>
</cs:colorStyle>
</file>

<file path=ppt/charts/colors1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withinLinearReversed" id="24">
  <a:schemeClr val="accent4"/>
</cs:colorStyle>
</file>

<file path=ppt/charts/colors14.xml><?xml version="1.0" encoding="utf-8"?>
<cs:colorStyle xmlns:cs="http://schemas.microsoft.com/office/drawing/2012/chartStyle" xmlns:a="http://schemas.openxmlformats.org/drawingml/2006/main" meth="withinLinear" id="15">
  <a:schemeClr val="accent2"/>
</cs:colorStyle>
</file>

<file path=ppt/charts/colors1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withinLinearReversed" id="25">
  <a:schemeClr val="accent5"/>
</cs:colorStyle>
</file>

<file path=ppt/charts/colors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0.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2.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8.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A0AF2C-E2B7-474E-8E32-5049F11564BB}" type="datetimeFigureOut">
              <a:rPr lang="ru-RU" smtClean="0"/>
              <a:pPr/>
              <a:t>06.11.2020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5612F4-763F-4005-83C6-755CE9B58F92}" type="slidenum">
              <a:rPr lang="ru-RU" smtClean="0"/>
              <a:pPr/>
              <a:t>‹#›</a:t>
            </a:fld>
            <a:endParaRPr lang="ru-RU"/>
          </a:p>
        </p:txBody>
      </p:sp>
    </p:spTree>
    <p:extLst>
      <p:ext uri="{BB962C8B-B14F-4D97-AF65-F5344CB8AC3E}">
        <p14:creationId xmlns:p14="http://schemas.microsoft.com/office/powerpoint/2010/main" val="20183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a:solidFill>
                  <a:schemeClr val="tx1"/>
                </a:solidFill>
                <a:effectLst/>
                <a:latin typeface="+mn-lt"/>
                <a:ea typeface="+mn-ea"/>
                <a:cs typeface="+mn-cs"/>
              </a:rPr>
              <a:t>Проведение мониторинговых процедур по оценке качества подготовки обучающихся в сентябре-октябре 2020-2021 учебного года проводилось в соответствии с </a:t>
            </a:r>
            <a:r>
              <a:rPr lang="ru-RU" sz="1050" b="0" i="0" kern="1200" dirty="0">
                <a:solidFill>
                  <a:schemeClr val="tx1"/>
                </a:solidFill>
                <a:effectLst/>
                <a:latin typeface="+mn-lt"/>
                <a:ea typeface="+mn-ea"/>
                <a:cs typeface="+mn-cs"/>
              </a:rPr>
              <a:t>приказом Федеральной службы по надзору в сфере образования от 05.08.2020 года №821, МО и МП СО, приказа МОУО. </a:t>
            </a:r>
          </a:p>
          <a:p>
            <a:endParaRPr lang="ru-RU" dirty="0"/>
          </a:p>
        </p:txBody>
      </p:sp>
      <p:sp>
        <p:nvSpPr>
          <p:cNvPr id="4" name="Номер слайда 3"/>
          <p:cNvSpPr>
            <a:spLocks noGrp="1"/>
          </p:cNvSpPr>
          <p:nvPr>
            <p:ph type="sldNum" sz="quarter" idx="10"/>
          </p:nvPr>
        </p:nvSpPr>
        <p:spPr/>
        <p:txBody>
          <a:bodyPr/>
          <a:lstStyle/>
          <a:p>
            <a:fld id="{825612F4-763F-4005-83C6-755CE9B58F92}" type="slidenum">
              <a:rPr lang="ru-RU" smtClean="0"/>
              <a:pPr/>
              <a:t>1</a:t>
            </a:fld>
            <a:endParaRPr lang="ru-RU"/>
          </a:p>
        </p:txBody>
      </p:sp>
    </p:spTree>
    <p:extLst>
      <p:ext uri="{BB962C8B-B14F-4D97-AF65-F5344CB8AC3E}">
        <p14:creationId xmlns:p14="http://schemas.microsoft.com/office/powerpoint/2010/main" val="1039925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Умение сравнивать величины и Усвоили письменные приёмы сложения  и вычитания </a:t>
            </a:r>
          </a:p>
          <a:p>
            <a:r>
              <a:rPr lang="ru-RU" sz="1200" kern="1200" dirty="0">
                <a:solidFill>
                  <a:schemeClr val="tx1"/>
                </a:solidFill>
                <a:effectLst/>
                <a:latin typeface="+mn-lt"/>
                <a:ea typeface="+mn-ea"/>
                <a:cs typeface="+mn-cs"/>
              </a:rPr>
              <a:t>Начало четверти показало, что приём письменного сложения и вычитания большинством детей освоен.</a:t>
            </a:r>
          </a:p>
          <a:p>
            <a:r>
              <a:rPr lang="ru-RU" sz="1200" kern="1200" dirty="0">
                <a:solidFill>
                  <a:schemeClr val="tx1"/>
                </a:solidFill>
                <a:effectLst/>
                <a:latin typeface="+mn-lt"/>
                <a:ea typeface="+mn-ea"/>
                <a:cs typeface="+mn-cs"/>
              </a:rPr>
              <a:t>         Знание порядка действий в выражениях 6 НО допустили  вычислительные ошибки или ошибки в выборе порядка действий. </a:t>
            </a:r>
          </a:p>
          <a:p>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10</a:t>
            </a:fld>
            <a:endParaRPr lang="ru-RU"/>
          </a:p>
        </p:txBody>
      </p:sp>
    </p:spTree>
    <p:extLst>
      <p:ext uri="{BB962C8B-B14F-4D97-AF65-F5344CB8AC3E}">
        <p14:creationId xmlns:p14="http://schemas.microsoft.com/office/powerpoint/2010/main" val="1271855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a:solidFill>
                  <a:schemeClr val="tx1"/>
                </a:solidFill>
                <a:effectLst/>
                <a:latin typeface="+mn-lt"/>
                <a:ea typeface="+mn-ea"/>
                <a:cs typeface="+mn-cs"/>
              </a:rPr>
              <a:t>475 чел </a:t>
            </a:r>
          </a:p>
          <a:p>
            <a:r>
              <a:rPr lang="ru-RU" sz="1200" b="1" kern="1200" dirty="0">
                <a:solidFill>
                  <a:schemeClr val="tx1"/>
                </a:solidFill>
                <a:effectLst/>
                <a:latin typeface="+mn-lt"/>
                <a:ea typeface="+mn-ea"/>
                <a:cs typeface="+mn-cs"/>
              </a:rPr>
              <a:t>Цель:</a:t>
            </a:r>
            <a:r>
              <a:rPr lang="ru-RU" sz="1200" kern="1200" dirty="0">
                <a:solidFill>
                  <a:schemeClr val="tx1"/>
                </a:solidFill>
                <a:effectLst/>
                <a:latin typeface="+mn-lt"/>
                <a:ea typeface="+mn-ea"/>
                <a:cs typeface="+mn-cs"/>
              </a:rPr>
              <a:t> </a:t>
            </a:r>
            <a:r>
              <a:rPr lang="ru-RU" sz="1200" b="1" kern="1200" dirty="0">
                <a:solidFill>
                  <a:schemeClr val="tx1"/>
                </a:solidFill>
                <a:effectLst/>
                <a:latin typeface="+mn-lt"/>
                <a:ea typeface="+mn-ea"/>
                <a:cs typeface="+mn-cs"/>
              </a:rPr>
              <a:t> </a:t>
            </a:r>
            <a:r>
              <a:rPr lang="ru-RU" sz="1200" kern="1200" dirty="0">
                <a:solidFill>
                  <a:schemeClr val="tx1"/>
                </a:solidFill>
                <a:effectLst/>
                <a:latin typeface="+mn-lt"/>
                <a:ea typeface="+mn-ea"/>
                <a:cs typeface="+mn-cs"/>
              </a:rPr>
              <a:t>проверить</a:t>
            </a:r>
            <a:r>
              <a:rPr lang="ru-RU" sz="1200" b="1" kern="1200" dirty="0">
                <a:solidFill>
                  <a:schemeClr val="tx1"/>
                </a:solidFill>
                <a:effectLst/>
                <a:latin typeface="+mn-lt"/>
                <a:ea typeface="+mn-ea"/>
                <a:cs typeface="+mn-cs"/>
              </a:rPr>
              <a:t> </a:t>
            </a:r>
            <a:r>
              <a:rPr lang="ru-RU" sz="1200" kern="1200" dirty="0">
                <a:solidFill>
                  <a:schemeClr val="tx1"/>
                </a:solidFill>
                <a:effectLst/>
                <a:latin typeface="+mn-lt"/>
                <a:ea typeface="+mn-ea"/>
                <a:cs typeface="+mn-cs"/>
              </a:rPr>
              <a:t>умение писать текст под диктовку, соблюдая в практике письма изученные орфографические и пунктуационные нормы. Проверить умения распознавать и графически обозначать главные члены предложения, распознавать изученные части речи, классифицировать слова  по составу и графически обозначать значимые части.</a:t>
            </a:r>
          </a:p>
          <a:p>
            <a:r>
              <a:rPr lang="ru-RU" sz="1200" kern="1200" dirty="0">
                <a:solidFill>
                  <a:schemeClr val="tx1"/>
                </a:solidFill>
                <a:effectLst/>
                <a:latin typeface="+mn-lt"/>
                <a:ea typeface="+mn-ea"/>
                <a:cs typeface="+mn-cs"/>
              </a:rPr>
              <a:t>Контрольная работа по русскому языку состоит из двух частей: диктант и грамматическое задание.</a:t>
            </a:r>
          </a:p>
          <a:p>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Анализ входной контрольной работы по русскому языку показал, что низкий уровень 24 базовый 68 повышенный 8</a:t>
            </a:r>
          </a:p>
          <a:p>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5"/>
          </p:nvPr>
        </p:nvSpPr>
        <p:spPr/>
        <p:txBody>
          <a:bodyPr/>
          <a:lstStyle/>
          <a:p>
            <a:fld id="{825612F4-763F-4005-83C6-755CE9B58F92}" type="slidenum">
              <a:rPr lang="ru-RU" smtClean="0"/>
              <a:pPr/>
              <a:t>11</a:t>
            </a:fld>
            <a:endParaRPr lang="ru-RU"/>
          </a:p>
        </p:txBody>
      </p:sp>
    </p:spTree>
    <p:extLst>
      <p:ext uri="{BB962C8B-B14F-4D97-AF65-F5344CB8AC3E}">
        <p14:creationId xmlns:p14="http://schemas.microsoft.com/office/powerpoint/2010/main" val="58421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r>
              <a:rPr lang="ru-RU" sz="1200" kern="1200" dirty="0">
                <a:solidFill>
                  <a:schemeClr val="tx1"/>
                </a:solidFill>
                <a:effectLst/>
                <a:latin typeface="+mn-lt"/>
                <a:ea typeface="+mn-ea"/>
                <a:cs typeface="+mn-cs"/>
              </a:rPr>
              <a:t>Обучающиеся показали хороший уровень </a:t>
            </a:r>
            <a:r>
              <a:rPr lang="ru-RU" sz="1200" kern="1200" dirty="0" err="1">
                <a:solidFill>
                  <a:schemeClr val="tx1"/>
                </a:solidFill>
                <a:effectLst/>
                <a:latin typeface="+mn-lt"/>
                <a:ea typeface="+mn-ea"/>
                <a:cs typeface="+mn-cs"/>
              </a:rPr>
              <a:t>сформированности</a:t>
            </a:r>
            <a:r>
              <a:rPr lang="ru-RU" sz="1200" kern="1200" dirty="0">
                <a:solidFill>
                  <a:schemeClr val="tx1"/>
                </a:solidFill>
                <a:effectLst/>
                <a:latin typeface="+mn-lt"/>
                <a:ea typeface="+mn-ea"/>
                <a:cs typeface="+mn-cs"/>
              </a:rPr>
              <a:t> навыков грамотного письма, умение видеть изученные орфограммы. С диктантом успешно справились (85%).</a:t>
            </a:r>
          </a:p>
          <a:p>
            <a:r>
              <a:rPr lang="ru-RU" sz="1200" kern="1200" dirty="0">
                <a:solidFill>
                  <a:schemeClr val="tx1"/>
                </a:solidFill>
                <a:effectLst/>
                <a:latin typeface="+mn-lt"/>
                <a:ea typeface="+mn-ea"/>
                <a:cs typeface="+mn-cs"/>
              </a:rPr>
              <a:t>Показатель «2» по диктанту составил 15%.</a:t>
            </a:r>
          </a:p>
          <a:p>
            <a:r>
              <a:rPr lang="ru-RU" sz="1200" kern="1200" dirty="0">
                <a:solidFill>
                  <a:schemeClr val="tx1"/>
                </a:solidFill>
                <a:effectLst/>
                <a:latin typeface="+mn-lt"/>
                <a:ea typeface="+mn-ea"/>
                <a:cs typeface="+mn-cs"/>
              </a:rPr>
              <a:t>Причины:</a:t>
            </a:r>
          </a:p>
          <a:p>
            <a:r>
              <a:rPr lang="ru-RU" sz="1200" kern="1200" dirty="0">
                <a:solidFill>
                  <a:schemeClr val="tx1"/>
                </a:solidFill>
                <a:effectLst/>
                <a:latin typeface="+mn-lt"/>
                <a:ea typeface="+mn-ea"/>
                <a:cs typeface="+mn-cs"/>
              </a:rPr>
              <a:t>1) Недостаточный уровень </a:t>
            </a:r>
            <a:r>
              <a:rPr lang="ru-RU" sz="1200" kern="1200" dirty="0" err="1">
                <a:solidFill>
                  <a:schemeClr val="tx1"/>
                </a:solidFill>
                <a:effectLst/>
                <a:latin typeface="+mn-lt"/>
                <a:ea typeface="+mn-ea"/>
                <a:cs typeface="+mn-cs"/>
              </a:rPr>
              <a:t>сформированности</a:t>
            </a:r>
            <a:r>
              <a:rPr lang="ru-RU" sz="1200" kern="1200" dirty="0">
                <a:solidFill>
                  <a:schemeClr val="tx1"/>
                </a:solidFill>
                <a:effectLst/>
                <a:latin typeface="+mn-lt"/>
                <a:ea typeface="+mn-ea"/>
                <a:cs typeface="+mn-cs"/>
              </a:rPr>
              <a:t> основных компонентов учебной деятельности.</a:t>
            </a:r>
          </a:p>
          <a:p>
            <a:r>
              <a:rPr lang="ru-RU" sz="1200" kern="1200" dirty="0">
                <a:solidFill>
                  <a:schemeClr val="tx1"/>
                </a:solidFill>
                <a:effectLst/>
                <a:latin typeface="+mn-lt"/>
                <a:ea typeface="+mn-ea"/>
                <a:cs typeface="+mn-cs"/>
              </a:rPr>
              <a:t>2) Логопедические нарушения отдельных обучающихся.</a:t>
            </a:r>
          </a:p>
          <a:p>
            <a:r>
              <a:rPr lang="ru-RU" sz="1200" kern="1200" dirty="0">
                <a:solidFill>
                  <a:schemeClr val="tx1"/>
                </a:solidFill>
                <a:effectLst/>
                <a:latin typeface="+mn-lt"/>
                <a:ea typeface="+mn-ea"/>
                <a:cs typeface="+mn-cs"/>
              </a:rPr>
              <a:t>3) Отсутствие навыков самоконтроля, невнимание</a:t>
            </a:r>
          </a:p>
          <a:p>
            <a:r>
              <a:rPr lang="ru-RU" sz="1200" kern="1200" dirty="0">
                <a:solidFill>
                  <a:schemeClr val="tx1"/>
                </a:solidFill>
                <a:effectLst/>
                <a:latin typeface="+mn-lt"/>
                <a:ea typeface="+mn-ea"/>
                <a:cs typeface="+mn-cs"/>
              </a:rPr>
              <a:t>        Анализируя выполнение грамматических заданий, можно сделать вывод, что все проверяемые умения сформированы у большинства обучающихся (выше 80%). </a:t>
            </a:r>
          </a:p>
          <a:p>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РЕКОМЕНДАЦИИ</a:t>
            </a:r>
          </a:p>
          <a:p>
            <a:pPr lvl="0"/>
            <a:r>
              <a:rPr lang="ru-RU" sz="1200" kern="1200" dirty="0">
                <a:solidFill>
                  <a:schemeClr val="tx1"/>
                </a:solidFill>
                <a:effectLst/>
                <a:latin typeface="+mn-lt"/>
                <a:ea typeface="+mn-ea"/>
                <a:cs typeface="+mn-cs"/>
              </a:rPr>
              <a:t>усилить коррекционную работу со слабоуспевающими детьми; </a:t>
            </a:r>
          </a:p>
          <a:p>
            <a:pPr lvl="0"/>
            <a:r>
              <a:rPr lang="ru-RU" sz="1200" kern="1200" dirty="0">
                <a:solidFill>
                  <a:schemeClr val="tx1"/>
                </a:solidFill>
                <a:effectLst/>
                <a:latin typeface="+mn-lt"/>
                <a:ea typeface="+mn-ea"/>
                <a:cs typeface="+mn-cs"/>
              </a:rPr>
              <a:t>грамотно строить методическую работу по предупреждению ошибок – графических, орфографических, связанных в умении подбирать слова в сильной позиции, применять правила к конкретной ситуации;</a:t>
            </a:r>
          </a:p>
          <a:p>
            <a:pPr lvl="0"/>
            <a:r>
              <a:rPr lang="ru-RU" sz="1200" kern="1200" dirty="0">
                <a:solidFill>
                  <a:schemeClr val="tx1"/>
                </a:solidFill>
                <a:effectLst/>
                <a:latin typeface="+mn-lt"/>
                <a:ea typeface="+mn-ea"/>
                <a:cs typeface="+mn-cs"/>
              </a:rPr>
              <a:t>проводить постоянный тренинг по предупреждению ошибок;</a:t>
            </a:r>
          </a:p>
          <a:p>
            <a:pPr lvl="0"/>
            <a:r>
              <a:rPr lang="ru-RU" sz="1200" kern="1200" dirty="0">
                <a:solidFill>
                  <a:schemeClr val="tx1"/>
                </a:solidFill>
                <a:effectLst/>
                <a:latin typeface="+mn-lt"/>
                <a:ea typeface="+mn-ea"/>
                <a:cs typeface="+mn-cs"/>
              </a:rPr>
              <a:t>продолжать работу по закреплению правил разбора предложения, разбора слова по составу;</a:t>
            </a:r>
          </a:p>
          <a:p>
            <a:pPr lvl="0"/>
            <a:r>
              <a:rPr lang="ru-RU" sz="1200" kern="1200" dirty="0">
                <a:solidFill>
                  <a:schemeClr val="tx1"/>
                </a:solidFill>
                <a:effectLst/>
                <a:latin typeface="+mn-lt"/>
                <a:ea typeface="+mn-ea"/>
                <a:cs typeface="+mn-cs"/>
              </a:rPr>
              <a:t>уделять особое внимание целенаправленному повторению ключевых тем, предусмотренных государственной программой.</a:t>
            </a:r>
          </a:p>
          <a:p>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12</a:t>
            </a:fld>
            <a:endParaRPr lang="ru-RU"/>
          </a:p>
        </p:txBody>
      </p:sp>
    </p:spTree>
    <p:extLst>
      <p:ext uri="{BB962C8B-B14F-4D97-AF65-F5344CB8AC3E}">
        <p14:creationId xmlns:p14="http://schemas.microsoft.com/office/powerpoint/2010/main" val="2167209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a:bodyPr>
          <a:lstStyle/>
          <a:p>
            <a:r>
              <a:rPr lang="ru-RU" dirty="0"/>
              <a:t>492 чел </a:t>
            </a:r>
          </a:p>
          <a:p>
            <a:r>
              <a:rPr lang="ru-RU" sz="1200" i="1" kern="1200" dirty="0">
                <a:solidFill>
                  <a:schemeClr val="tx1"/>
                </a:solidFill>
                <a:effectLst/>
                <a:latin typeface="+mn-lt"/>
                <a:ea typeface="+mn-ea"/>
                <a:cs typeface="+mn-cs"/>
              </a:rPr>
              <a:t>Цель контрольной работы: </a:t>
            </a:r>
            <a:r>
              <a:rPr lang="ru-RU" sz="1200" kern="1200" dirty="0">
                <a:solidFill>
                  <a:schemeClr val="tx1"/>
                </a:solidFill>
                <a:effectLst/>
                <a:latin typeface="+mn-lt"/>
                <a:ea typeface="+mn-ea"/>
                <a:cs typeface="+mn-cs"/>
              </a:rPr>
              <a:t>определение достижения учащимися уровня обязательной подготовки по курсу математики 3-го класса, а также </a:t>
            </a:r>
            <a:r>
              <a:rPr lang="ru-RU" sz="1200" kern="1200" dirty="0" err="1">
                <a:solidFill>
                  <a:schemeClr val="tx1"/>
                </a:solidFill>
                <a:effectLst/>
                <a:latin typeface="+mn-lt"/>
                <a:ea typeface="+mn-ea"/>
                <a:cs typeface="+mn-cs"/>
              </a:rPr>
              <a:t>сформированности</a:t>
            </a:r>
            <a:r>
              <a:rPr lang="ru-RU" sz="1200" kern="1200" dirty="0">
                <a:solidFill>
                  <a:schemeClr val="tx1"/>
                </a:solidFill>
                <a:effectLst/>
                <a:latin typeface="+mn-lt"/>
                <a:ea typeface="+mn-ea"/>
                <a:cs typeface="+mn-cs"/>
              </a:rPr>
              <a:t> обще-учебных умений – пространственных представлений, ориентации в пространстве, правильного восприятия учебной задачи, контроля и корректировки собственных действий по ходу выполнения задания.</a:t>
            </a:r>
          </a:p>
          <a:p>
            <a:pPr fontAlgn="base" hangingPunct="0"/>
            <a:r>
              <a:rPr lang="ru-RU" sz="1200" i="1" kern="1200" dirty="0">
                <a:solidFill>
                  <a:schemeClr val="tx1"/>
                </a:solidFill>
                <a:effectLst/>
                <a:latin typeface="+mn-lt"/>
                <a:ea typeface="+mn-ea"/>
                <a:cs typeface="+mn-cs"/>
              </a:rPr>
              <a:t>Содержание контрольной работы</a:t>
            </a:r>
            <a:r>
              <a:rPr lang="ru-RU" sz="1200" kern="1200" dirty="0">
                <a:solidFill>
                  <a:schemeClr val="tx1"/>
                </a:solidFill>
                <a:effectLst/>
                <a:latin typeface="+mn-lt"/>
                <a:ea typeface="+mn-ea"/>
                <a:cs typeface="+mn-cs"/>
              </a:rPr>
              <a:t> определяется требованиями ФГОС к результатам освоения основной образовательной программы, соответствует планируемым результатам стандарта и требованиям к математической подготовке третьеклассников в авторских программах к учебникам, включенным в «Федеральный перечень учебников для 4 класса, рекомендованных Министерством образования и науки РФ на 2019-20учебный год».</a:t>
            </a:r>
          </a:p>
          <a:p>
            <a:r>
              <a:rPr lang="ru-RU" sz="1200" kern="1200" dirty="0">
                <a:solidFill>
                  <a:schemeClr val="tx1"/>
                </a:solidFill>
                <a:effectLst/>
                <a:latin typeface="+mn-lt"/>
                <a:ea typeface="+mn-ea"/>
                <a:cs typeface="+mn-cs"/>
              </a:rPr>
              <a:t>Содержание работы ориентировано на нормативные требования к математической подготовке учащихся на начало 4 класса, которые должны достигаться учащимися.</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a:solidFill>
                  <a:schemeClr val="tx1"/>
                </a:solidFill>
                <a:effectLst/>
                <a:latin typeface="+mn-lt"/>
                <a:ea typeface="+mn-ea"/>
                <a:cs typeface="+mn-cs"/>
              </a:rPr>
              <a:t>Задания входной контрольной работы были составлены на материале следующих блоков содержания курса начальной школы: «Числа и величины», «Арифметические действия», «Работа с текстовыми задачами», «Пространственные отношения. Геометрические фигуры» и «Геометрические величины», «Работа с информацией».</a:t>
            </a:r>
          </a:p>
          <a:p>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Анализ входной контрольной работы по математике показал, что </a:t>
            </a:r>
            <a:r>
              <a:rPr lang="ru-RU" sz="1200" kern="1200" dirty="0" err="1">
                <a:solidFill>
                  <a:schemeClr val="tx1"/>
                </a:solidFill>
                <a:effectLst/>
                <a:latin typeface="+mn-lt"/>
                <a:ea typeface="+mn-ea"/>
                <a:cs typeface="+mn-cs"/>
              </a:rPr>
              <a:t>базоввй</a:t>
            </a:r>
            <a:r>
              <a:rPr lang="ru-RU" sz="1200" kern="1200" dirty="0">
                <a:solidFill>
                  <a:schemeClr val="tx1"/>
                </a:solidFill>
                <a:effectLst/>
                <a:latin typeface="+mn-lt"/>
                <a:ea typeface="+mn-ea"/>
                <a:cs typeface="+mn-cs"/>
              </a:rPr>
              <a:t> 66 повыше 12 низкий 22 </a:t>
            </a:r>
          </a:p>
          <a:p>
            <a:r>
              <a:rPr lang="ru-RU" sz="1200" kern="1200" dirty="0">
                <a:solidFill>
                  <a:schemeClr val="tx1"/>
                </a:solidFill>
                <a:effectLst/>
                <a:latin typeface="+mn-lt"/>
                <a:ea typeface="+mn-ea"/>
                <a:cs typeface="+mn-cs"/>
              </a:rPr>
              <a:t> </a:t>
            </a:r>
          </a:p>
        </p:txBody>
      </p:sp>
      <p:sp>
        <p:nvSpPr>
          <p:cNvPr id="4" name="Номер слайда 3"/>
          <p:cNvSpPr>
            <a:spLocks noGrp="1"/>
          </p:cNvSpPr>
          <p:nvPr>
            <p:ph type="sldNum" sz="quarter" idx="5"/>
          </p:nvPr>
        </p:nvSpPr>
        <p:spPr/>
        <p:txBody>
          <a:bodyPr/>
          <a:lstStyle/>
          <a:p>
            <a:fld id="{825612F4-763F-4005-83C6-755CE9B58F92}" type="slidenum">
              <a:rPr lang="ru-RU" smtClean="0"/>
              <a:pPr/>
              <a:t>13</a:t>
            </a:fld>
            <a:endParaRPr lang="ru-RU"/>
          </a:p>
        </p:txBody>
      </p:sp>
    </p:spTree>
    <p:extLst>
      <p:ext uri="{BB962C8B-B14F-4D97-AF65-F5344CB8AC3E}">
        <p14:creationId xmlns:p14="http://schemas.microsoft.com/office/powerpoint/2010/main" val="2701759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Умение сравнивать величины </a:t>
            </a:r>
          </a:p>
          <a:p>
            <a:r>
              <a:rPr lang="ru-RU" sz="1200" kern="1200" dirty="0">
                <a:solidFill>
                  <a:schemeClr val="tx1"/>
                </a:solidFill>
                <a:effectLst/>
                <a:latin typeface="+mn-lt"/>
                <a:ea typeface="+mn-ea"/>
                <a:cs typeface="+mn-cs"/>
              </a:rPr>
              <a:t>Усвоили письменные приёмы сложения и вычитания, хуже усвоены приёмы умножения и деления. Причина в дистанционном обучении, т.к. отработка этих приёмов пришлась на четвёртую четверть. Начало четверти показало, что приём деления обучающимися практически не освоен,  плохо знают таблицу умножения.</a:t>
            </a:r>
          </a:p>
          <a:p>
            <a:r>
              <a:rPr lang="ru-RU" sz="1200" kern="1200" dirty="0">
                <a:solidFill>
                  <a:schemeClr val="tx1"/>
                </a:solidFill>
                <a:effectLst/>
                <a:latin typeface="+mn-lt"/>
                <a:ea typeface="+mn-ea"/>
                <a:cs typeface="+mn-cs"/>
              </a:rPr>
              <a:t>К заданию повышенной трудности приступали не все обучающихся</a:t>
            </a:r>
            <a:endParaRPr lang="ru-RU" dirty="0"/>
          </a:p>
          <a:p>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14</a:t>
            </a:fld>
            <a:endParaRPr lang="ru-RU"/>
          </a:p>
        </p:txBody>
      </p:sp>
    </p:spTree>
    <p:extLst>
      <p:ext uri="{BB962C8B-B14F-4D97-AF65-F5344CB8AC3E}">
        <p14:creationId xmlns:p14="http://schemas.microsoft.com/office/powerpoint/2010/main" val="27896623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kern="1200" dirty="0">
                <a:solidFill>
                  <a:schemeClr val="tx1"/>
                </a:solidFill>
                <a:effectLst/>
                <a:latin typeface="+mn-lt"/>
                <a:ea typeface="+mn-ea"/>
                <a:cs typeface="+mn-cs"/>
              </a:rPr>
              <a:t>Мониторинговые исследования на уровне НОО</a:t>
            </a:r>
          </a:p>
          <a:p>
            <a:r>
              <a:rPr lang="ru-RU" sz="1200" b="0" kern="1200" dirty="0">
                <a:solidFill>
                  <a:schemeClr val="tx1"/>
                </a:solidFill>
                <a:effectLst/>
                <a:latin typeface="+mn-lt"/>
                <a:ea typeface="+mn-ea"/>
                <a:cs typeface="+mn-cs"/>
              </a:rPr>
              <a:t>В течение учебного года на основании ВСОКО образовательными организациями были проведены мониторинговые исследования на уровне НОО с использованием фонда оценочных средств, разработанных педагогами. Были выявлены общие для образовательных организаций проблемы:</a:t>
            </a:r>
            <a:endParaRPr lang="ru-RU" sz="1200" b="1" kern="1200" dirty="0">
              <a:solidFill>
                <a:schemeClr val="tx1"/>
              </a:solidFill>
              <a:effectLst/>
              <a:latin typeface="+mn-lt"/>
              <a:ea typeface="+mn-ea"/>
              <a:cs typeface="+mn-cs"/>
            </a:endParaRPr>
          </a:p>
          <a:p>
            <a:pPr lvl="0"/>
            <a:r>
              <a:rPr lang="ru-RU" sz="1200" kern="1200" dirty="0">
                <a:solidFill>
                  <a:schemeClr val="tx1"/>
                </a:solidFill>
                <a:effectLst/>
                <a:latin typeface="+mn-lt"/>
                <a:ea typeface="+mn-ea"/>
                <a:cs typeface="+mn-cs"/>
              </a:rPr>
              <a:t>недостаточный уровень </a:t>
            </a:r>
            <a:r>
              <a:rPr lang="ru-RU" sz="1200" kern="1200" dirty="0" err="1">
                <a:solidFill>
                  <a:schemeClr val="tx1"/>
                </a:solidFill>
                <a:effectLst/>
                <a:latin typeface="+mn-lt"/>
                <a:ea typeface="+mn-ea"/>
                <a:cs typeface="+mn-cs"/>
              </a:rPr>
              <a:t>сформированности</a:t>
            </a:r>
            <a:r>
              <a:rPr lang="ru-RU" sz="1200" kern="1200" dirty="0">
                <a:solidFill>
                  <a:schemeClr val="tx1"/>
                </a:solidFill>
                <a:effectLst/>
                <a:latin typeface="+mn-lt"/>
                <a:ea typeface="+mn-ea"/>
                <a:cs typeface="+mn-cs"/>
              </a:rPr>
              <a:t> регулятивных и познавательных умений учащихся;</a:t>
            </a:r>
          </a:p>
          <a:p>
            <a:pPr lvl="0"/>
            <a:r>
              <a:rPr lang="ru-RU" sz="1200" kern="1200" dirty="0">
                <a:solidFill>
                  <a:schemeClr val="tx1"/>
                </a:solidFill>
                <a:effectLst/>
                <a:latin typeface="+mn-lt"/>
                <a:ea typeface="+mn-ea"/>
                <a:cs typeface="+mn-cs"/>
              </a:rPr>
              <a:t>недостаточный уровень развития логического и алгоритмического мышления;</a:t>
            </a:r>
          </a:p>
          <a:p>
            <a:pPr lvl="0"/>
            <a:r>
              <a:rPr lang="ru-RU" sz="1200" kern="1200" dirty="0">
                <a:solidFill>
                  <a:schemeClr val="tx1"/>
                </a:solidFill>
                <a:effectLst/>
                <a:latin typeface="+mn-lt"/>
                <a:ea typeface="+mn-ea"/>
                <a:cs typeface="+mn-cs"/>
              </a:rPr>
              <a:t>слабо сформированное умение на основе данной информации  и собственного жизненного опыта производить  интерпретацию этой информации, строить осознанное и произвольное речевое высказывание (будь то описание опыта, решение задачи, описание архитектурного памятника или исторического события и др.);</a:t>
            </a:r>
          </a:p>
          <a:p>
            <a:pPr lvl="0"/>
            <a:r>
              <a:rPr lang="ru-RU" sz="1200" kern="1200" dirty="0">
                <a:solidFill>
                  <a:schemeClr val="tx1"/>
                </a:solidFill>
                <a:effectLst/>
                <a:latin typeface="+mn-lt"/>
                <a:ea typeface="+mn-ea"/>
                <a:cs typeface="+mn-cs"/>
              </a:rPr>
              <a:t>недостаточный уровень развития смыслового чтения; </a:t>
            </a:r>
          </a:p>
          <a:p>
            <a:pPr lvl="0"/>
            <a:r>
              <a:rPr lang="ru-RU" sz="1200" kern="1200" dirty="0">
                <a:solidFill>
                  <a:schemeClr val="tx1"/>
                </a:solidFill>
                <a:effectLst/>
                <a:latin typeface="+mn-lt"/>
                <a:ea typeface="+mn-ea"/>
                <a:cs typeface="+mn-cs"/>
              </a:rPr>
              <a:t>недостаточный уровень  </a:t>
            </a:r>
            <a:r>
              <a:rPr lang="ru-RU" sz="1200" kern="1200" dirty="0" err="1">
                <a:solidFill>
                  <a:schemeClr val="tx1"/>
                </a:solidFill>
                <a:effectLst/>
                <a:latin typeface="+mn-lt"/>
                <a:ea typeface="+mn-ea"/>
                <a:cs typeface="+mn-cs"/>
              </a:rPr>
              <a:t>сформированности</a:t>
            </a:r>
            <a:r>
              <a:rPr lang="ru-RU" sz="1200" kern="1200" dirty="0">
                <a:solidFill>
                  <a:schemeClr val="tx1"/>
                </a:solidFill>
                <a:effectLst/>
                <a:latin typeface="+mn-lt"/>
                <a:ea typeface="+mn-ea"/>
                <a:cs typeface="+mn-cs"/>
              </a:rPr>
              <a:t> УУД обучающихся при изучении содержательной линии</a:t>
            </a:r>
            <a:r>
              <a:rPr lang="ru-RU" sz="1200" b="1" kern="1200" dirty="0">
                <a:solidFill>
                  <a:schemeClr val="tx1"/>
                </a:solidFill>
                <a:effectLst/>
                <a:latin typeface="+mn-lt"/>
                <a:ea typeface="+mn-ea"/>
                <a:cs typeface="+mn-cs"/>
              </a:rPr>
              <a:t> </a:t>
            </a:r>
            <a:r>
              <a:rPr lang="ru-RU" sz="1200" kern="1200" dirty="0">
                <a:solidFill>
                  <a:schemeClr val="tx1"/>
                </a:solidFill>
                <a:effectLst/>
                <a:latin typeface="+mn-lt"/>
                <a:ea typeface="+mn-ea"/>
                <a:cs typeface="+mn-cs"/>
              </a:rPr>
              <a:t>«Развитие речи»;</a:t>
            </a:r>
          </a:p>
          <a:p>
            <a:pPr lvl="0"/>
            <a:r>
              <a:rPr lang="ru-RU" sz="1200" kern="1200" dirty="0">
                <a:solidFill>
                  <a:schemeClr val="tx1"/>
                </a:solidFill>
                <a:effectLst/>
                <a:latin typeface="+mn-lt"/>
                <a:ea typeface="+mn-ea"/>
                <a:cs typeface="+mn-cs"/>
              </a:rPr>
              <a:t>недостаточная </a:t>
            </a:r>
            <a:r>
              <a:rPr lang="ru-RU" sz="1200" kern="1200" dirty="0" err="1">
                <a:solidFill>
                  <a:schemeClr val="tx1"/>
                </a:solidFill>
                <a:effectLst/>
                <a:latin typeface="+mn-lt"/>
                <a:ea typeface="+mn-ea"/>
                <a:cs typeface="+mn-cs"/>
              </a:rPr>
              <a:t>сформированность</a:t>
            </a:r>
            <a:r>
              <a:rPr lang="ru-RU" sz="1200" kern="1200" dirty="0">
                <a:solidFill>
                  <a:schemeClr val="tx1"/>
                </a:solidFill>
                <a:effectLst/>
                <a:latin typeface="+mn-lt"/>
                <a:ea typeface="+mn-ea"/>
                <a:cs typeface="+mn-cs"/>
              </a:rPr>
              <a:t>, как целостной системы,  функциональной  грамотности младших школьников, развивающей инициативу, нестандартность мышления, самостоятельное добывание знаний с опорой на опыт.</a:t>
            </a:r>
          </a:p>
          <a:p>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15</a:t>
            </a:fld>
            <a:endParaRPr lang="ru-RU"/>
          </a:p>
        </p:txBody>
      </p:sp>
    </p:spTree>
    <p:extLst>
      <p:ext uri="{BB962C8B-B14F-4D97-AF65-F5344CB8AC3E}">
        <p14:creationId xmlns:p14="http://schemas.microsoft.com/office/powerpoint/2010/main" val="36256009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16</a:t>
            </a:fld>
            <a:endParaRPr lang="ru-RU"/>
          </a:p>
        </p:txBody>
      </p:sp>
    </p:spTree>
    <p:extLst>
      <p:ext uri="{BB962C8B-B14F-4D97-AF65-F5344CB8AC3E}">
        <p14:creationId xmlns:p14="http://schemas.microsoft.com/office/powerpoint/2010/main" val="2438072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i="0" kern="1200" dirty="0">
                <a:solidFill>
                  <a:schemeClr val="tx1"/>
                </a:solidFill>
                <a:effectLst/>
                <a:latin typeface="+mn-lt"/>
                <a:ea typeface="+mn-ea"/>
                <a:cs typeface="+mn-cs"/>
              </a:rPr>
              <a:t>в 5 классах</a:t>
            </a:r>
          </a:p>
          <a:p>
            <a:r>
              <a:rPr lang="ru-RU" sz="1200" b="0" i="0" kern="1200" dirty="0">
                <a:solidFill>
                  <a:schemeClr val="tx1"/>
                </a:solidFill>
                <a:effectLst/>
                <a:latin typeface="+mn-lt"/>
                <a:ea typeface="+mn-ea"/>
                <a:cs typeface="+mn-cs"/>
              </a:rPr>
              <a:t>16.09.2020 г. – по учебному предмету «Русский язык» (часть 1);</a:t>
            </a:r>
          </a:p>
          <a:p>
            <a:r>
              <a:rPr lang="ru-RU" sz="1200" b="0" i="0" kern="1200" dirty="0">
                <a:solidFill>
                  <a:schemeClr val="tx1"/>
                </a:solidFill>
                <a:effectLst/>
                <a:latin typeface="+mn-lt"/>
                <a:ea typeface="+mn-ea"/>
                <a:cs typeface="+mn-cs"/>
              </a:rPr>
              <a:t>17.09.2020 г. - по учебному предмету «Русский язык» (часть 2);</a:t>
            </a:r>
          </a:p>
          <a:p>
            <a:r>
              <a:rPr lang="ru-RU" sz="1200" b="0" i="0" kern="1200" dirty="0">
                <a:solidFill>
                  <a:schemeClr val="tx1"/>
                </a:solidFill>
                <a:effectLst/>
                <a:latin typeface="+mn-lt"/>
                <a:ea typeface="+mn-ea"/>
                <a:cs typeface="+mn-cs"/>
              </a:rPr>
              <a:t>23.09.2020 г. – по учебному предмету «Математика»;</a:t>
            </a:r>
          </a:p>
          <a:p>
            <a:r>
              <a:rPr lang="ru-RU" sz="1200" b="0" i="0" kern="1200" dirty="0">
                <a:solidFill>
                  <a:schemeClr val="tx1"/>
                </a:solidFill>
                <a:effectLst/>
                <a:latin typeface="+mn-lt"/>
                <a:ea typeface="+mn-ea"/>
                <a:cs typeface="+mn-cs"/>
              </a:rPr>
              <a:t>29.09.2020 г. – по учебному предмету «Окружающий мир».</a:t>
            </a:r>
          </a:p>
          <a:p>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17</a:t>
            </a:fld>
            <a:endParaRPr lang="ru-RU"/>
          </a:p>
        </p:txBody>
      </p:sp>
    </p:spTree>
    <p:extLst>
      <p:ext uri="{BB962C8B-B14F-4D97-AF65-F5344CB8AC3E}">
        <p14:creationId xmlns:p14="http://schemas.microsoft.com/office/powerpoint/2010/main" val="37234865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a:solidFill>
                  <a:schemeClr val="tx1"/>
                </a:solidFill>
                <a:effectLst/>
                <a:latin typeface="+mn-lt"/>
                <a:ea typeface="+mn-ea"/>
                <a:cs typeface="+mn-cs"/>
              </a:rPr>
              <a:t>в </a:t>
            </a:r>
            <a:r>
              <a:rPr lang="ru-RU" sz="1200" b="1" i="0" kern="1200" dirty="0">
                <a:solidFill>
                  <a:schemeClr val="tx1"/>
                </a:solidFill>
                <a:effectLst/>
                <a:latin typeface="+mn-lt"/>
                <a:ea typeface="+mn-ea"/>
                <a:cs typeface="+mn-cs"/>
              </a:rPr>
              <a:t>6 классах</a:t>
            </a:r>
          </a:p>
          <a:p>
            <a:r>
              <a:rPr lang="ru-RU" sz="1200" b="0" i="0" kern="1200" dirty="0">
                <a:solidFill>
                  <a:schemeClr val="tx1"/>
                </a:solidFill>
                <a:effectLst/>
                <a:latin typeface="+mn-lt"/>
                <a:ea typeface="+mn-ea"/>
                <a:cs typeface="+mn-cs"/>
              </a:rPr>
              <a:t>17.09.2020 – по учебному предмету «Русский язык».</a:t>
            </a:r>
          </a:p>
          <a:p>
            <a:r>
              <a:rPr lang="ru-RU" sz="1200" b="0" i="0" kern="1200" dirty="0">
                <a:solidFill>
                  <a:schemeClr val="tx1"/>
                </a:solidFill>
                <a:effectLst/>
                <a:latin typeface="+mn-lt"/>
                <a:ea typeface="+mn-ea"/>
                <a:cs typeface="+mn-cs"/>
              </a:rPr>
              <a:t>24.09.2020 – по учебному предмету «Математика»;</a:t>
            </a:r>
          </a:p>
          <a:p>
            <a:r>
              <a:rPr lang="ru-RU" sz="1200" b="0" i="0" kern="1200" dirty="0">
                <a:solidFill>
                  <a:schemeClr val="tx1"/>
                </a:solidFill>
                <a:effectLst/>
                <a:latin typeface="+mn-lt"/>
                <a:ea typeface="+mn-ea"/>
                <a:cs typeface="+mn-cs"/>
              </a:rPr>
              <a:t>29.09.2020 – по учебному предмету «История»;</a:t>
            </a:r>
          </a:p>
          <a:p>
            <a:r>
              <a:rPr lang="ru-RU" sz="1200" b="0" i="0" kern="1200" dirty="0">
                <a:solidFill>
                  <a:schemeClr val="tx1"/>
                </a:solidFill>
                <a:effectLst/>
                <a:latin typeface="+mn-lt"/>
                <a:ea typeface="+mn-ea"/>
                <a:cs typeface="+mn-cs"/>
              </a:rPr>
              <a:t>06.10.2020 – по учебному предмету «Биология»</a:t>
            </a:r>
          </a:p>
          <a:p>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18</a:t>
            </a:fld>
            <a:endParaRPr lang="ru-RU"/>
          </a:p>
        </p:txBody>
      </p:sp>
    </p:spTree>
    <p:extLst>
      <p:ext uri="{BB962C8B-B14F-4D97-AF65-F5344CB8AC3E}">
        <p14:creationId xmlns:p14="http://schemas.microsoft.com/office/powerpoint/2010/main" val="15902112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a:solidFill>
                  <a:schemeClr val="tx1"/>
                </a:solidFill>
                <a:effectLst/>
                <a:latin typeface="+mn-lt"/>
                <a:ea typeface="+mn-ea"/>
                <a:cs typeface="+mn-cs"/>
              </a:rPr>
              <a:t>в </a:t>
            </a:r>
            <a:r>
              <a:rPr lang="ru-RU" sz="1200" b="1" i="0" kern="1200" dirty="0">
                <a:solidFill>
                  <a:schemeClr val="tx1"/>
                </a:solidFill>
                <a:effectLst/>
                <a:latin typeface="+mn-lt"/>
                <a:ea typeface="+mn-ea"/>
                <a:cs typeface="+mn-cs"/>
              </a:rPr>
              <a:t>7 классах</a:t>
            </a:r>
          </a:p>
          <a:p>
            <a:r>
              <a:rPr lang="ru-RU" sz="1200" b="0" i="0" kern="1200" dirty="0">
                <a:solidFill>
                  <a:schemeClr val="tx1"/>
                </a:solidFill>
                <a:effectLst/>
                <a:latin typeface="+mn-lt"/>
                <a:ea typeface="+mn-ea"/>
                <a:cs typeface="+mn-cs"/>
              </a:rPr>
              <a:t>16.09.2020 - по учебному предмету «Русский язык»;</a:t>
            </a:r>
          </a:p>
          <a:p>
            <a:r>
              <a:rPr lang="ru-RU" sz="1200" b="0" i="0" kern="1200" dirty="0">
                <a:solidFill>
                  <a:schemeClr val="tx1"/>
                </a:solidFill>
                <a:effectLst/>
                <a:latin typeface="+mn-lt"/>
                <a:ea typeface="+mn-ea"/>
                <a:cs typeface="+mn-cs"/>
              </a:rPr>
              <a:t>21.09.2020 - по учебному предмету «Математика»;</a:t>
            </a:r>
          </a:p>
          <a:p>
            <a:r>
              <a:rPr lang="ru-RU" sz="1200" b="0" i="0" kern="1200" dirty="0">
                <a:solidFill>
                  <a:schemeClr val="tx1"/>
                </a:solidFill>
                <a:effectLst/>
                <a:latin typeface="+mn-lt"/>
                <a:ea typeface="+mn-ea"/>
                <a:cs typeface="+mn-cs"/>
              </a:rPr>
              <a:t>23.09.2020 - по учебному предмету «История»;</a:t>
            </a:r>
          </a:p>
          <a:p>
            <a:r>
              <a:rPr lang="ru-RU" sz="1200" b="0" i="0" kern="1200" dirty="0">
                <a:solidFill>
                  <a:schemeClr val="tx1"/>
                </a:solidFill>
                <a:effectLst/>
                <a:latin typeface="+mn-lt"/>
                <a:ea typeface="+mn-ea"/>
                <a:cs typeface="+mn-cs"/>
              </a:rPr>
              <a:t>28.09.2020 - по учебному предмету «Биология»;</a:t>
            </a:r>
          </a:p>
          <a:p>
            <a:r>
              <a:rPr lang="ru-RU" sz="1200" b="0" i="0" kern="1200" dirty="0">
                <a:solidFill>
                  <a:schemeClr val="tx1"/>
                </a:solidFill>
                <a:effectLst/>
                <a:latin typeface="+mn-lt"/>
                <a:ea typeface="+mn-ea"/>
                <a:cs typeface="+mn-cs"/>
              </a:rPr>
              <a:t>06.10.2020 - по учебному предмету «География»;</a:t>
            </a:r>
          </a:p>
          <a:p>
            <a:r>
              <a:rPr lang="ru-RU" sz="1200" b="0" i="0" kern="1200" dirty="0">
                <a:solidFill>
                  <a:schemeClr val="tx1"/>
                </a:solidFill>
                <a:effectLst/>
                <a:latin typeface="+mn-lt"/>
                <a:ea typeface="+mn-ea"/>
                <a:cs typeface="+mn-cs"/>
              </a:rPr>
              <a:t>08.10.2020 – по учебному предмету «Обществознание»</a:t>
            </a:r>
          </a:p>
          <a:p>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19</a:t>
            </a:fld>
            <a:endParaRPr lang="ru-RU"/>
          </a:p>
        </p:txBody>
      </p:sp>
    </p:spTree>
    <p:extLst>
      <p:ext uri="{BB962C8B-B14F-4D97-AF65-F5344CB8AC3E}">
        <p14:creationId xmlns:p14="http://schemas.microsoft.com/office/powerpoint/2010/main" val="1160464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В 2020-2021 учебном году в 108 классах на уровне НОО общеобразовательных учреждений города обучается 2323 обучающихся</a:t>
            </a:r>
            <a:r>
              <a:rPr lang="ru-RU" sz="1600" dirty="0">
                <a:effectLst/>
              </a:rPr>
              <a:t> </a:t>
            </a:r>
            <a:endParaRPr lang="ru-RU" sz="1600" b="0" i="0" kern="1200" dirty="0">
              <a:solidFill>
                <a:schemeClr val="tx1"/>
              </a:solidFill>
              <a:effectLst/>
              <a:latin typeface="+mn-lt"/>
              <a:ea typeface="+mn-ea"/>
              <a:cs typeface="+mn-cs"/>
            </a:endParaRPr>
          </a:p>
          <a:p>
            <a:endParaRPr lang="ru-RU" sz="1600" b="0" i="0" kern="1200" dirty="0">
              <a:solidFill>
                <a:schemeClr val="tx1"/>
              </a:solidFill>
              <a:effectLst/>
              <a:latin typeface="+mn-lt"/>
              <a:ea typeface="+mn-ea"/>
              <a:cs typeface="+mn-cs"/>
            </a:endParaRPr>
          </a:p>
          <a:p>
            <a:r>
              <a:rPr lang="ru-RU" sz="1600" b="0" i="0" kern="1200" dirty="0">
                <a:solidFill>
                  <a:schemeClr val="tx1"/>
                </a:solidFill>
                <a:effectLst/>
                <a:latin typeface="+mn-lt"/>
                <a:ea typeface="+mn-ea"/>
                <a:cs typeface="+mn-cs"/>
              </a:rPr>
              <a:t>Обучающихся 2-4 классов участвовали в мониторинговых процедурах по учебным предметам русский язык и математика по контрольно-измерительным материалам, разработанным в ОО;</a:t>
            </a:r>
          </a:p>
          <a:p>
            <a:r>
              <a:rPr lang="ru-RU" dirty="0"/>
              <a:t>По русскому языку приняли участие  1467 человека - % от общего числа обучающихся 2-4 классов </a:t>
            </a:r>
          </a:p>
          <a:p>
            <a:r>
              <a:rPr lang="ru-RU" dirty="0"/>
              <a:t>По математике – 14</a:t>
            </a:r>
            <a:r>
              <a:rPr lang="en-US" dirty="0"/>
              <a:t>72</a:t>
            </a:r>
            <a:r>
              <a:rPr lang="ru-RU" dirty="0"/>
              <a:t> чел. - : </a:t>
            </a:r>
          </a:p>
        </p:txBody>
      </p:sp>
      <p:sp>
        <p:nvSpPr>
          <p:cNvPr id="4" name="Номер слайда 3"/>
          <p:cNvSpPr>
            <a:spLocks noGrp="1"/>
          </p:cNvSpPr>
          <p:nvPr>
            <p:ph type="sldNum" sz="quarter" idx="5"/>
          </p:nvPr>
        </p:nvSpPr>
        <p:spPr/>
        <p:txBody>
          <a:bodyPr/>
          <a:lstStyle/>
          <a:p>
            <a:fld id="{825612F4-763F-4005-83C6-755CE9B58F92}" type="slidenum">
              <a:rPr lang="ru-RU" smtClean="0"/>
              <a:pPr/>
              <a:t>2</a:t>
            </a:fld>
            <a:endParaRPr lang="ru-RU"/>
          </a:p>
        </p:txBody>
      </p:sp>
    </p:spTree>
    <p:extLst>
      <p:ext uri="{BB962C8B-B14F-4D97-AF65-F5344CB8AC3E}">
        <p14:creationId xmlns:p14="http://schemas.microsoft.com/office/powerpoint/2010/main" val="28826516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i="0" kern="1200" dirty="0">
                <a:solidFill>
                  <a:schemeClr val="tx1"/>
                </a:solidFill>
                <a:effectLst/>
                <a:latin typeface="+mn-lt"/>
                <a:ea typeface="+mn-ea"/>
                <a:cs typeface="+mn-cs"/>
              </a:rPr>
              <a:t>в 8 классах</a:t>
            </a:r>
          </a:p>
          <a:p>
            <a:r>
              <a:rPr lang="ru-RU" sz="1200" b="0" i="0" kern="1200" dirty="0">
                <a:solidFill>
                  <a:schemeClr val="tx1"/>
                </a:solidFill>
                <a:effectLst/>
                <a:latin typeface="+mn-lt"/>
                <a:ea typeface="+mn-ea"/>
                <a:cs typeface="+mn-cs"/>
              </a:rPr>
              <a:t>17.09.2020 – по учебному предмету «Русский язык»;</a:t>
            </a:r>
          </a:p>
          <a:p>
            <a:r>
              <a:rPr lang="ru-RU" sz="1200" b="0" i="0" kern="1200" dirty="0">
                <a:solidFill>
                  <a:schemeClr val="tx1"/>
                </a:solidFill>
                <a:effectLst/>
                <a:latin typeface="+mn-lt"/>
                <a:ea typeface="+mn-ea"/>
                <a:cs typeface="+mn-cs"/>
              </a:rPr>
              <a:t>21.09.2020 – по учебному предмету «Математика»;</a:t>
            </a:r>
          </a:p>
          <a:p>
            <a:r>
              <a:rPr lang="ru-RU" sz="1200" b="0" i="0" kern="1200" dirty="0">
                <a:solidFill>
                  <a:schemeClr val="tx1"/>
                </a:solidFill>
                <a:effectLst/>
                <a:latin typeface="+mn-lt"/>
                <a:ea typeface="+mn-ea"/>
                <a:cs typeface="+mn-cs"/>
              </a:rPr>
              <a:t>24.09.2020 – по учебному предмету «История»;</a:t>
            </a:r>
          </a:p>
          <a:p>
            <a:r>
              <a:rPr lang="ru-RU" sz="1200" b="0" i="0" kern="1200" dirty="0">
                <a:solidFill>
                  <a:schemeClr val="tx1"/>
                </a:solidFill>
                <a:effectLst/>
                <a:latin typeface="+mn-lt"/>
                <a:ea typeface="+mn-ea"/>
                <a:cs typeface="+mn-cs"/>
              </a:rPr>
              <a:t>29.09.2020 - по учебному предмету «Биология»;</a:t>
            </a:r>
          </a:p>
          <a:p>
            <a:r>
              <a:rPr lang="ru-RU" sz="1200" b="0" i="0" kern="1200" dirty="0">
                <a:solidFill>
                  <a:schemeClr val="tx1"/>
                </a:solidFill>
                <a:effectLst/>
                <a:latin typeface="+mn-lt"/>
                <a:ea typeface="+mn-ea"/>
                <a:cs typeface="+mn-cs"/>
              </a:rPr>
              <a:t>05.10.2020 – по учебному предмету «География»;</a:t>
            </a:r>
          </a:p>
          <a:p>
            <a:r>
              <a:rPr lang="ru-RU" sz="1200" b="0" i="0" kern="1200" dirty="0">
                <a:solidFill>
                  <a:schemeClr val="tx1"/>
                </a:solidFill>
                <a:effectLst/>
                <a:latin typeface="+mn-lt"/>
                <a:ea typeface="+mn-ea"/>
                <a:cs typeface="+mn-cs"/>
              </a:rPr>
              <a:t>07.10.2020 – по учебному предмету «Обществознание»;</a:t>
            </a:r>
          </a:p>
          <a:p>
            <a:r>
              <a:rPr lang="ru-RU" sz="1200" b="0" i="0" kern="1200" dirty="0">
                <a:solidFill>
                  <a:schemeClr val="tx1"/>
                </a:solidFill>
                <a:effectLst/>
                <a:latin typeface="+mn-lt"/>
                <a:ea typeface="+mn-ea"/>
                <a:cs typeface="+mn-cs"/>
              </a:rPr>
              <a:t>09.10.2020 – по учебному предмету «Физика»;</a:t>
            </a:r>
          </a:p>
          <a:p>
            <a:r>
              <a:rPr lang="ru-RU" sz="1200" b="0" i="0" kern="1200" dirty="0">
                <a:solidFill>
                  <a:schemeClr val="tx1"/>
                </a:solidFill>
                <a:effectLst/>
                <a:latin typeface="+mn-lt"/>
                <a:ea typeface="+mn-ea"/>
                <a:cs typeface="+mn-cs"/>
              </a:rPr>
              <a:t> «Иностранный язык» в соответствии с</a:t>
            </a:r>
          </a:p>
          <a:p>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20</a:t>
            </a:fld>
            <a:endParaRPr lang="ru-RU"/>
          </a:p>
        </p:txBody>
      </p:sp>
    </p:spTree>
    <p:extLst>
      <p:ext uri="{BB962C8B-B14F-4D97-AF65-F5344CB8AC3E}">
        <p14:creationId xmlns:p14="http://schemas.microsoft.com/office/powerpoint/2010/main" val="20657203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i="0" kern="1200" dirty="0">
                <a:solidFill>
                  <a:schemeClr val="tx1"/>
                </a:solidFill>
                <a:effectLst/>
                <a:latin typeface="+mn-lt"/>
                <a:ea typeface="+mn-ea"/>
                <a:cs typeface="+mn-cs"/>
              </a:rPr>
              <a:t>в 9 классах</a:t>
            </a:r>
          </a:p>
          <a:p>
            <a:r>
              <a:rPr lang="ru-RU" sz="1200" b="0" i="0" kern="1200" dirty="0">
                <a:solidFill>
                  <a:schemeClr val="tx1"/>
                </a:solidFill>
                <a:effectLst/>
                <a:latin typeface="+mn-lt"/>
                <a:ea typeface="+mn-ea"/>
                <a:cs typeface="+mn-cs"/>
              </a:rPr>
              <a:t>16.09.2020 – по учебному предмету «Русский язык»;</a:t>
            </a:r>
          </a:p>
          <a:p>
            <a:r>
              <a:rPr lang="ru-RU" sz="1200" b="0" i="0" kern="1200" dirty="0">
                <a:solidFill>
                  <a:schemeClr val="tx1"/>
                </a:solidFill>
                <a:effectLst/>
                <a:latin typeface="+mn-lt"/>
                <a:ea typeface="+mn-ea"/>
                <a:cs typeface="+mn-cs"/>
              </a:rPr>
              <a:t>21.09.2020 – по учебному предмету «Математика»;</a:t>
            </a:r>
          </a:p>
          <a:p>
            <a:r>
              <a:rPr lang="ru-RU" sz="1200" b="0" i="0" kern="1200" dirty="0">
                <a:solidFill>
                  <a:schemeClr val="tx1"/>
                </a:solidFill>
                <a:effectLst/>
                <a:latin typeface="+mn-lt"/>
                <a:ea typeface="+mn-ea"/>
                <a:cs typeface="+mn-cs"/>
              </a:rPr>
              <a:t>24.09.2020 – по учебному предмету «История»;</a:t>
            </a:r>
          </a:p>
          <a:p>
            <a:r>
              <a:rPr lang="ru-RU" sz="1200" b="0" i="0" kern="1200" dirty="0">
                <a:solidFill>
                  <a:schemeClr val="tx1"/>
                </a:solidFill>
                <a:effectLst/>
                <a:latin typeface="+mn-lt"/>
                <a:ea typeface="+mn-ea"/>
                <a:cs typeface="+mn-cs"/>
              </a:rPr>
              <a:t>28.09.2020 - по учебному предмету «Биология»;</a:t>
            </a:r>
          </a:p>
          <a:p>
            <a:r>
              <a:rPr lang="ru-RU" sz="1200" b="0" i="0" kern="1200" dirty="0">
                <a:solidFill>
                  <a:schemeClr val="tx1"/>
                </a:solidFill>
                <a:effectLst/>
                <a:latin typeface="+mn-lt"/>
                <a:ea typeface="+mn-ea"/>
                <a:cs typeface="+mn-cs"/>
              </a:rPr>
              <a:t>30.09.2020 – по учебному предмету «География»;</a:t>
            </a:r>
          </a:p>
          <a:p>
            <a:r>
              <a:rPr lang="ru-RU" sz="1200" b="0" i="0" kern="1200" dirty="0">
                <a:solidFill>
                  <a:schemeClr val="tx1"/>
                </a:solidFill>
                <a:effectLst/>
                <a:latin typeface="+mn-lt"/>
                <a:ea typeface="+mn-ea"/>
                <a:cs typeface="+mn-cs"/>
              </a:rPr>
              <a:t>05.10.2020 – по учебному предмету «Обществознание»;</a:t>
            </a:r>
          </a:p>
          <a:p>
            <a:r>
              <a:rPr lang="ru-RU" sz="1200" b="0" i="0" kern="1200" dirty="0">
                <a:solidFill>
                  <a:schemeClr val="tx1"/>
                </a:solidFill>
                <a:effectLst/>
                <a:latin typeface="+mn-lt"/>
                <a:ea typeface="+mn-ea"/>
                <a:cs typeface="+mn-cs"/>
              </a:rPr>
              <a:t>07.10.2020 – по учебному предмету «Физика»;</a:t>
            </a:r>
          </a:p>
          <a:p>
            <a:r>
              <a:rPr lang="ru-RU" sz="1200" b="0" i="0" kern="1200" dirty="0">
                <a:solidFill>
                  <a:schemeClr val="tx1"/>
                </a:solidFill>
                <a:effectLst/>
                <a:latin typeface="+mn-lt"/>
                <a:ea typeface="+mn-ea"/>
                <a:cs typeface="+mn-cs"/>
              </a:rPr>
              <a:t>09.10.2020 – по учебному предмету «Химия».</a:t>
            </a:r>
          </a:p>
          <a:p>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21</a:t>
            </a:fld>
            <a:endParaRPr lang="ru-RU"/>
          </a:p>
        </p:txBody>
      </p:sp>
    </p:spTree>
    <p:extLst>
      <p:ext uri="{BB962C8B-B14F-4D97-AF65-F5344CB8AC3E}">
        <p14:creationId xmlns:p14="http://schemas.microsoft.com/office/powerpoint/2010/main" val="748321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77500" lnSpcReduction="20000"/>
          </a:bodyPr>
          <a:lstStyle/>
          <a:p>
            <a:r>
              <a:rPr lang="ru-RU" dirty="0"/>
              <a:t>Все задания экзаменационной работы имеют практико-ориентированный характер и проверяют следующие умения: опознавать, анализировать, сопоставлять, классифицировать языковые факты, оценивать их с точки зрения нормативности; осуществлять информационный поиск, извлекать и преобразовывать необходимую информацию; свободно владеть языком, демонстрируя при этом достаточный уровень словарного запаса и умение использовать различные грамматические конструкции.</a:t>
            </a:r>
          </a:p>
          <a:p>
            <a:endParaRPr lang="ru-RU" dirty="0"/>
          </a:p>
          <a:p>
            <a:r>
              <a:rPr lang="ru-RU" dirty="0"/>
              <a:t>Статистика выполнения отдельных заданий и экзаменационной работы в целом убеждает в необходимости обратить внимание на устранение некоторых дефицитов в современной методике обучения русскому языку. </a:t>
            </a:r>
          </a:p>
          <a:p>
            <a:endParaRPr lang="ru-RU" dirty="0"/>
          </a:p>
          <a:p>
            <a:r>
              <a:rPr lang="ru-RU" dirty="0"/>
              <a:t>Дефицит внимания к содержанию и методам обучения русскому языку связан с излишним акцентом на подготовку к государственной итоговой аттестации. О том, что подготовка к сдаче ИА не может заменить целостное изучение предмета, говорилось неоднократно. Результаты ДР еще раз подтвердили этот тезис. </a:t>
            </a:r>
          </a:p>
          <a:p>
            <a:endParaRPr lang="ru-RU" dirty="0"/>
          </a:p>
          <a:p>
            <a:r>
              <a:rPr lang="ru-RU" dirty="0"/>
              <a:t>В принципе речь идет о необходимости формирования нового пласта педагогической культуры, что позволит наряду с интенсивным внедрением в практику работы школы личностно-ориентированных методов обучения языку, с реализацией дифференцированного подхода в обучении русскому языку интенсивно использовать в работе учителя современные способы 22 проверки знаний, умений и навыков учащихся, </a:t>
            </a:r>
            <a:r>
              <a:rPr lang="ru-RU" dirty="0" err="1"/>
              <a:t>критериальный</a:t>
            </a:r>
            <a:r>
              <a:rPr lang="ru-RU" dirty="0"/>
              <a:t> подход к оценке творческих работ учащихся. </a:t>
            </a:r>
          </a:p>
          <a:p>
            <a:endParaRPr lang="ru-RU" dirty="0"/>
          </a:p>
          <a:p>
            <a:r>
              <a:rPr lang="ru-RU" dirty="0"/>
              <a:t>Новые подходы позволят создать целостную методическую систему, ориентированную на коммуникативное развитие личности, на формирование и совершенствование умения понимать других людей и способности выразить свои мысли</a:t>
            </a:r>
          </a:p>
          <a:p>
            <a:endParaRPr lang="ru-RU" dirty="0"/>
          </a:p>
          <a:p>
            <a:r>
              <a:rPr lang="ru-RU" dirty="0"/>
              <a:t>Методическую помощь учителям и обучающимся при подготовке к ЕГЭ могут оказать материалы с сайта ФИПИ (</a:t>
            </a:r>
            <a:r>
              <a:rPr lang="en" dirty="0" err="1"/>
              <a:t>www.fipi.ru</a:t>
            </a:r>
            <a:r>
              <a:rPr lang="en" dirty="0"/>
              <a:t>):  </a:t>
            </a:r>
            <a:r>
              <a:rPr lang="ru-RU" dirty="0"/>
              <a:t>документы, определяющие структуру и содержание КИМ ЕГЭ 2020 г.;  открытый банк заданий ЕГЭ; 7 См.: Бутакова Л.О. Языковая способность – речевая компетенция – языковое сознание индивида // </a:t>
            </a:r>
            <a:r>
              <a:rPr lang="en" dirty="0"/>
              <a:t>II </a:t>
            </a:r>
            <a:r>
              <a:rPr lang="ru-RU" dirty="0"/>
              <a:t>Международный конгресс исследователей русского языка «Русский язык: исторические судьбы и современность»: Сб. тезисов. – М., 2004. 8 См.: </a:t>
            </a:r>
            <a:r>
              <a:rPr lang="ru-RU" dirty="0" err="1"/>
              <a:t>Кубрякова</a:t>
            </a:r>
            <a:r>
              <a:rPr lang="ru-RU" dirty="0"/>
              <a:t> Е.С. Когнитивные аспекты словообразования и связанные с ним правила </a:t>
            </a:r>
            <a:r>
              <a:rPr lang="ru-RU" dirty="0" err="1"/>
              <a:t>инференции</a:t>
            </a:r>
            <a:r>
              <a:rPr lang="ru-RU" dirty="0"/>
              <a:t> (семантического вывода) // Новые пути изучения словообразования славянских языков. – Магдебург, 1997. 23  учебно-методические материалы для председателей и членов региональных предметных комиссий по проверке выполнения заданий с развернутым ответом экзаменационных работ ЕГЭ;  Методические рекомендации на основе анализа типичных ошибок участников ЕГЭ прошлых лет (2015–2018 гг.);  журнал «Педагогические измерения»;  </a:t>
            </a:r>
            <a:r>
              <a:rPr lang="en" dirty="0" err="1"/>
              <a:t>Youtube</a:t>
            </a:r>
            <a:r>
              <a:rPr lang="en" dirty="0"/>
              <a:t>-</a:t>
            </a:r>
            <a:r>
              <a:rPr lang="ru-RU" dirty="0"/>
              <a:t>канал </a:t>
            </a:r>
            <a:r>
              <a:rPr lang="ru-RU" dirty="0" err="1"/>
              <a:t>Рособрнадзора</a:t>
            </a:r>
            <a:r>
              <a:rPr lang="ru-RU" dirty="0"/>
              <a:t> (</a:t>
            </a:r>
            <a:r>
              <a:rPr lang="ru-RU" dirty="0" err="1"/>
              <a:t>видеоконсультации</a:t>
            </a:r>
            <a:r>
              <a:rPr lang="ru-RU" dirty="0"/>
              <a:t> по подготовке к ЕГЭ 2016– 2019 гг.), материалы сайта ФИПИ (</a:t>
            </a:r>
            <a:r>
              <a:rPr lang="en" dirty="0"/>
              <a:t>http://</a:t>
            </a:r>
            <a:r>
              <a:rPr lang="en" dirty="0" err="1"/>
              <a:t>fipi.ru</a:t>
            </a:r>
            <a:r>
              <a:rPr lang="en" dirty="0"/>
              <a:t>/ege-i-gve-11/</a:t>
            </a:r>
            <a:r>
              <a:rPr lang="en" dirty="0" err="1"/>
              <a:t>daydzhest-ege</a:t>
            </a:r>
            <a:r>
              <a:rPr lang="en" dirty="0"/>
              <a:t>).</a:t>
            </a:r>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23</a:t>
            </a:fld>
            <a:endParaRPr lang="ru-RU"/>
          </a:p>
        </p:txBody>
      </p:sp>
    </p:spTree>
    <p:extLst>
      <p:ext uri="{BB962C8B-B14F-4D97-AF65-F5344CB8AC3E}">
        <p14:creationId xmlns:p14="http://schemas.microsoft.com/office/powerpoint/2010/main" val="27458761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85000" lnSpcReduction="20000"/>
          </a:bodyPr>
          <a:lstStyle/>
          <a:p>
            <a:r>
              <a:rPr lang="ru-RU" dirty="0"/>
              <a:t>Рекомендация. Развивать умение читать условие задачи, умение проводить систематические перебор вариантов, а также проверку полученного ответа. Результаты ДР по математике позволили выявить ряд проблем, на которые теперь необходимо перенести акцент в обучении математике. </a:t>
            </a:r>
          </a:p>
          <a:p>
            <a:endParaRPr lang="ru-RU" dirty="0"/>
          </a:p>
          <a:p>
            <a:r>
              <a:rPr lang="ru-RU" dirty="0"/>
              <a:t>Наличие открытых банков заданий позволило активно внедрить онлайн тренажеры, которые позволили резко повысить эффективность итогового повторения и подготовки к экзамену с учетом индивидуальных образовательных траекторий каждого участника экзамена. Это могло обусловить снижение количества допущенных участниками ЕГЭ вычислительных ошибок при выполнении заданий с кратким ответом, ошибок, связанных с неправильным пониманием условия математической задачи. Помимо увеличения качества выполнения заданий с кратким ответом, заметен рост процента выполнения наиболее типовых заданий с развернутым ответом (задания 13 и 15). </a:t>
            </a:r>
          </a:p>
          <a:p>
            <a:endParaRPr lang="ru-RU" dirty="0"/>
          </a:p>
          <a:p>
            <a:r>
              <a:rPr lang="ru-RU" dirty="0"/>
              <a:t>Рост результатов по другим заданиям с развернутым ответом заметен, но он меньше, так как для успешного их решения необходима не просто хорошая математическая «база», но и умения проводить логические рассуждения, четко и грамотно излагать свои мысли. Для формирования этих умений необходимо участие квалифицированного учителя, такую подготовку невозможно осуществлять в режиме тренажера. Хорошо заметны успехи выпускников образовательных организаций из регионов, где уделяется большое внимание реализации программ углубленного изучения математики, сопровождению процесса обучения адресным повышением квалификации и методической поддержкой учителя. Повышение успешности решения типовых вычислительных геометрических задач существенно опережает рост решения задач, требующих «видения геометрических фигур», развития геометрической интуиции. Это является следствием перекоса акцентов в преподавании геометрии в основной и старшей школе на заучивание определений и решение большого количества технических вычислительных задач, вместо решения содержательных геометрических задач, развивающих видение геометрических конструкций. По прежнему существенным резервом остается неумение ряда выпускников использовать математические знания и математический аппарат при решении практических задач.</a:t>
            </a:r>
          </a:p>
        </p:txBody>
      </p:sp>
      <p:sp>
        <p:nvSpPr>
          <p:cNvPr id="4" name="Номер слайда 3"/>
          <p:cNvSpPr>
            <a:spLocks noGrp="1"/>
          </p:cNvSpPr>
          <p:nvPr>
            <p:ph type="sldNum" sz="quarter" idx="5"/>
          </p:nvPr>
        </p:nvSpPr>
        <p:spPr/>
        <p:txBody>
          <a:bodyPr/>
          <a:lstStyle/>
          <a:p>
            <a:fld id="{825612F4-763F-4005-83C6-755CE9B58F92}" type="slidenum">
              <a:rPr lang="ru-RU" smtClean="0"/>
              <a:pPr/>
              <a:t>24</a:t>
            </a:fld>
            <a:endParaRPr lang="ru-RU"/>
          </a:p>
        </p:txBody>
      </p:sp>
    </p:spTree>
    <p:extLst>
      <p:ext uri="{BB962C8B-B14F-4D97-AF65-F5344CB8AC3E}">
        <p14:creationId xmlns:p14="http://schemas.microsoft.com/office/powerpoint/2010/main" val="22697344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70000" lnSpcReduction="20000"/>
          </a:bodyPr>
          <a:lstStyle/>
          <a:p>
            <a:r>
              <a:rPr lang="ru-RU" dirty="0"/>
              <a:t>ДР. по иностранным языкам, как и в предыдущие годы, включал в себя письменную и устную части. Таким образом, на контроль были вынесены умения участников работы  в четырех видах речевой деятельности: </a:t>
            </a:r>
            <a:r>
              <a:rPr lang="ru-RU" dirty="0" err="1"/>
              <a:t>аудировании</a:t>
            </a:r>
            <a:r>
              <a:rPr lang="ru-RU" dirty="0"/>
              <a:t>, чтении, письме, говорении, а также их языковые навыки. </a:t>
            </a:r>
          </a:p>
          <a:p>
            <a:endParaRPr lang="ru-RU" dirty="0"/>
          </a:p>
          <a:p>
            <a:r>
              <a:rPr lang="ru-RU" dirty="0"/>
              <a:t>По сложности задания были разделены на три уровня. Во все разделы экзаменационной работы, помимо заданий базового уровня, были включены задания повышенного и (или) высокого уровней сложности. Уровень сложности каждого задания определялся сложностью языкового материала и проверяемых умений, а также типом задания. КИМ письменной части ЕГЭ состоял из четырех разделов: «</a:t>
            </a:r>
            <a:r>
              <a:rPr lang="ru-RU" dirty="0" err="1"/>
              <a:t>Аудирование</a:t>
            </a:r>
            <a:r>
              <a:rPr lang="ru-RU" dirty="0"/>
              <a:t>», «Чтение», «Грамматика и лексика», «Письмо»</a:t>
            </a:r>
          </a:p>
          <a:p>
            <a:endParaRPr lang="ru-RU" dirty="0"/>
          </a:p>
          <a:p>
            <a:r>
              <a:rPr lang="ru-RU" dirty="0"/>
              <a:t>Модель КИМ ДР по иностранным языкам дает возможность объективно устанавливать уровень иноязычной коммуникативной компетенции участников экзамена. Более того, данная модель имеет большие диагностические возможности применительно к требованиям ФГОС, поскольку предлагает конкретные методы измерения уровня иноязычной коммуникативной компетенции участников экзамена, формирование которой является основной целью обучения иностранным языкам в школе согласно ФГОС. </a:t>
            </a:r>
          </a:p>
          <a:p>
            <a:endParaRPr lang="ru-RU" dirty="0"/>
          </a:p>
          <a:p>
            <a:r>
              <a:rPr lang="ru-RU" dirty="0"/>
              <a:t>Основными причинами ряда низких оценок являются недостаточно высокий уровень иноязычной коммуникативной компетенции, </a:t>
            </a:r>
            <a:r>
              <a:rPr lang="ru-RU" dirty="0" err="1"/>
              <a:t>несформированность</a:t>
            </a:r>
            <a:r>
              <a:rPr lang="ru-RU" dirty="0"/>
              <a:t> метапредметных умений, некоторые психологические и личностные факторы. </a:t>
            </a:r>
          </a:p>
          <a:p>
            <a:endParaRPr lang="ru-RU" dirty="0"/>
          </a:p>
          <a:p>
            <a:r>
              <a:rPr lang="ru-RU" dirty="0"/>
              <a:t>Чтобы преодолеть трудности и ликвидировать дефициты, которые были обнаружены на ДР, необходимо перестроить процесс обучения иностранному языку в школе, использовать разные современные технологии, больше уделять внимания </a:t>
            </a:r>
            <a:r>
              <a:rPr lang="ru-RU" dirty="0" err="1"/>
              <a:t>саморефлексии</a:t>
            </a:r>
            <a:r>
              <a:rPr lang="ru-RU" dirty="0"/>
              <a:t> и самоорганизации обучающихся, повышать мотивацию к изучению иностранного языка. </a:t>
            </a:r>
          </a:p>
          <a:p>
            <a:endParaRPr lang="ru-RU" dirty="0"/>
          </a:p>
          <a:p>
            <a:r>
              <a:rPr lang="ru-RU" dirty="0"/>
              <a:t>На уроке учащиеся должны осваивать не только новые знания, умения и навыки, но и овладевать универсальными действиями и способами решения различных коммуникативных задач, а также уметь их комбинировать и оценивать. Наряду с репродуктивными заданиями необходимо включать творческие проблемные задания как в учебную, так и во </a:t>
            </a:r>
            <a:r>
              <a:rPr lang="ru-RU" dirty="0" err="1"/>
              <a:t>внеучебную</a:t>
            </a:r>
            <a:r>
              <a:rPr lang="ru-RU" dirty="0"/>
              <a:t> деятельность обучающихся. </a:t>
            </a:r>
          </a:p>
          <a:p>
            <a:endParaRPr lang="ru-RU" dirty="0"/>
          </a:p>
          <a:p>
            <a:r>
              <a:rPr lang="ru-RU" dirty="0"/>
              <a:t>Методическую помощь учителям и обучающимся при подготовке к ЕГЭ могут оказать материалы с сайта ФИПИ (</a:t>
            </a:r>
            <a:r>
              <a:rPr lang="en" dirty="0" err="1"/>
              <a:t>www.fipi.ru</a:t>
            </a:r>
            <a:r>
              <a:rPr lang="en" dirty="0"/>
              <a:t>):  </a:t>
            </a:r>
            <a:r>
              <a:rPr lang="ru-RU" dirty="0"/>
              <a:t>документы, определяющие структуру и содержание КИМ ЕГЭ 2020 г.;  открытый банк заданий ЕГЭ;  учебно-методические материалы для председателей и членов региональных предметных комиссий по проверке выполнения заданий с развернутым ответом экзаменационных работ ЕГЭ;  методические рекомендации на основе анализа типичных ошибок участников ЕГЭ прошлых лет (2015–2018 гг.);  журнал «Педагогические измерения»;  </a:t>
            </a:r>
            <a:r>
              <a:rPr lang="en" dirty="0" err="1"/>
              <a:t>Youtube</a:t>
            </a:r>
            <a:r>
              <a:rPr lang="en" dirty="0"/>
              <a:t>-</a:t>
            </a:r>
            <a:r>
              <a:rPr lang="ru-RU" dirty="0"/>
              <a:t>канал </a:t>
            </a:r>
            <a:r>
              <a:rPr lang="ru-RU" dirty="0" err="1"/>
              <a:t>Рособрнадзора</a:t>
            </a:r>
            <a:r>
              <a:rPr lang="ru-RU" dirty="0"/>
              <a:t> (</a:t>
            </a:r>
            <a:r>
              <a:rPr lang="ru-RU" dirty="0" err="1"/>
              <a:t>видеоконсультации</a:t>
            </a:r>
            <a:r>
              <a:rPr lang="ru-RU" dirty="0"/>
              <a:t> по подготовке к ЕГЭ 2016– 2019 гг.), материалы сайта ФИПИ (</a:t>
            </a:r>
            <a:r>
              <a:rPr lang="en" dirty="0"/>
              <a:t>http://</a:t>
            </a:r>
            <a:r>
              <a:rPr lang="en" dirty="0" err="1"/>
              <a:t>fipi.ru</a:t>
            </a:r>
            <a:r>
              <a:rPr lang="en" dirty="0"/>
              <a:t>/ege-i-gve-11/</a:t>
            </a:r>
            <a:r>
              <a:rPr lang="en" dirty="0" err="1"/>
              <a:t>daydzhest-ege</a:t>
            </a:r>
            <a:r>
              <a:rPr lang="en" dirty="0"/>
              <a:t>).</a:t>
            </a:r>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25</a:t>
            </a:fld>
            <a:endParaRPr lang="ru-RU"/>
          </a:p>
        </p:txBody>
      </p:sp>
    </p:spTree>
    <p:extLst>
      <p:ext uri="{BB962C8B-B14F-4D97-AF65-F5344CB8AC3E}">
        <p14:creationId xmlns:p14="http://schemas.microsoft.com/office/powerpoint/2010/main" val="18022194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a:bodyPr>
          <a:lstStyle/>
          <a:p>
            <a:r>
              <a:rPr lang="ru-RU" dirty="0"/>
              <a:t>Экзаменационная работа позволила получить объективные данные об уровне биологической подготовки выпускников, определить наиболее трудный для усвоения учебный материал. Анализ результатов показал различия в выполнении заданий разных типов и позволил выявить ряд проблем в знаниях и умениях экзаменуемых с различным уровнем подготовки и их типичные ошибки, которые следует учесть в подготовке обучающихся к итоговой аттестации следующего года. </a:t>
            </a:r>
          </a:p>
          <a:p>
            <a:r>
              <a:rPr lang="ru-RU" dirty="0"/>
              <a:t>В целях более эффективной организации преподавания курса биологии в школе и подготовки обучающихся старших классов к ЕГЭ в 2020 г. по биологии рекомендуем преподавателям, выпускникам, а также их родителям обратить внимание на ряд содержательных (в области биологии) и организационных аспектов в построении системы подготовки к итоговой аттестации по биологии. В первую очередь следует провести анализ типичных ошибок и затруднений, выявленных по результатам ЕГЭ 2019 г. Это поможет оптимизировать учебную программу, методики преподавания. </a:t>
            </a:r>
          </a:p>
          <a:p>
            <a:endParaRPr lang="ru-RU" dirty="0"/>
          </a:p>
          <a:p>
            <a:r>
              <a:rPr lang="ru-RU" dirty="0"/>
              <a:t>Методическую помощь учителям и обучающимся при подготовке к ЕГЭ могут оказать материалы с сайта ФИПИ (</a:t>
            </a:r>
            <a:r>
              <a:rPr lang="en" dirty="0" err="1"/>
              <a:t>www.fipi.ru</a:t>
            </a:r>
            <a:r>
              <a:rPr lang="en" dirty="0"/>
              <a:t>):  </a:t>
            </a:r>
            <a:r>
              <a:rPr lang="ru-RU" dirty="0"/>
              <a:t>документы, определяющие структуру и содержание КИМ ЕГЭ 2020 г.;  открытый банк заданий ЕГЭ;  учебно-методические материалы для председателей и членов региональных предметных комиссий по проверке выполнения заданий с развернутым ответом экзаменационных работ ЕГЭ;  Методические рекомендации на основе анализа типичных ошибок участников ЕГЭ прошлых лет (2015–2018 гг.);  журнал «Педагогические измерения»;  </a:t>
            </a:r>
            <a:r>
              <a:rPr lang="en" dirty="0" err="1"/>
              <a:t>Youtube</a:t>
            </a:r>
            <a:r>
              <a:rPr lang="en" dirty="0"/>
              <a:t>-</a:t>
            </a:r>
            <a:r>
              <a:rPr lang="ru-RU" dirty="0"/>
              <a:t>канал </a:t>
            </a:r>
            <a:r>
              <a:rPr lang="ru-RU" dirty="0" err="1"/>
              <a:t>Рособрнадзора</a:t>
            </a:r>
            <a:r>
              <a:rPr lang="ru-RU" dirty="0"/>
              <a:t> (</a:t>
            </a:r>
            <a:r>
              <a:rPr lang="ru-RU" dirty="0" err="1"/>
              <a:t>видеоконсультации</a:t>
            </a:r>
            <a:r>
              <a:rPr lang="ru-RU" dirty="0"/>
              <a:t> по подготовке к ЕГЭ 2016– 2019 гг.), материалы сайта ФИПИ (</a:t>
            </a:r>
            <a:r>
              <a:rPr lang="en" dirty="0"/>
              <a:t>http://</a:t>
            </a:r>
            <a:r>
              <a:rPr lang="en" dirty="0" err="1"/>
              <a:t>fipi.ru</a:t>
            </a:r>
            <a:r>
              <a:rPr lang="en" dirty="0"/>
              <a:t>/ege-i-gve-11/</a:t>
            </a:r>
            <a:r>
              <a:rPr lang="en" dirty="0" err="1"/>
              <a:t>daydzhest-ege</a:t>
            </a:r>
            <a:r>
              <a:rPr lang="en" dirty="0"/>
              <a:t>).</a:t>
            </a:r>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26</a:t>
            </a:fld>
            <a:endParaRPr lang="ru-RU"/>
          </a:p>
        </p:txBody>
      </p:sp>
    </p:spTree>
    <p:extLst>
      <p:ext uri="{BB962C8B-B14F-4D97-AF65-F5344CB8AC3E}">
        <p14:creationId xmlns:p14="http://schemas.microsoft.com/office/powerpoint/2010/main" val="4636406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70000" lnSpcReduction="20000"/>
          </a:bodyPr>
          <a:lstStyle/>
          <a:p>
            <a:r>
              <a:rPr lang="ru-RU" dirty="0"/>
              <a:t>Диагностика уровня подготовки по географии, может позволяет своевременно выявить пробелы в знаниях и предпринять необходимые меры, направленные на преодоление наиболее значимых недостатков в географической подготовке. </a:t>
            </a:r>
          </a:p>
          <a:p>
            <a:endParaRPr lang="ru-RU" dirty="0"/>
          </a:p>
          <a:p>
            <a:r>
              <a:rPr lang="ru-RU" dirty="0"/>
              <a:t>Обучающиеся с неудовлетворительным уровнем подготовки не продемонстрировали достижение ни одного из требований ФГОС, </a:t>
            </a:r>
          </a:p>
          <a:p>
            <a:r>
              <a:rPr lang="ru-RU" dirty="0"/>
              <a:t>Это не означает, что ни один из числа </a:t>
            </a:r>
            <a:r>
              <a:rPr lang="ru-RU" dirty="0" err="1"/>
              <a:t>участникв</a:t>
            </a:r>
            <a:r>
              <a:rPr lang="ru-RU" dirty="0"/>
              <a:t> ДР этой группы не имеет никаких географических знаний, но их знания фрагментарны, не имеют системы, основаны на обыденных представлениях. </a:t>
            </a:r>
          </a:p>
          <a:p>
            <a:endParaRPr lang="ru-RU" dirty="0"/>
          </a:p>
          <a:p>
            <a:r>
              <a:rPr lang="ru-RU" dirty="0"/>
              <a:t>Самую многочисленную (53,1%) группу составляют обучающиеся  с удовлетворительным уровнем подготовки.  Эта группа выпускников демонстрирует достижение многих наиболее важных проверяемых требований стандарта. Подготовка этой группы характеризуется удовлетворительным владением базовым материалом различных тем, наличием наиболее общих пространственных представлений о размещении географических объектов и явлений. В то же время их знания не являются полными и системными. Следует отметить недостаточную </a:t>
            </a:r>
            <a:r>
              <a:rPr lang="ru-RU" dirty="0" err="1"/>
              <a:t>сформированность</a:t>
            </a:r>
            <a:r>
              <a:rPr lang="ru-RU" dirty="0"/>
              <a:t> у представителей этой группы многих универсальных познавательных учебных действий и неспособность использовать их для решения поставленных проблем, неумение сопоставить и интегрировать представленную в заданиях географическую информацию со своими знаниями. </a:t>
            </a:r>
          </a:p>
          <a:p>
            <a:endParaRPr lang="ru-RU" dirty="0"/>
          </a:p>
          <a:p>
            <a:r>
              <a:rPr lang="ru-RU" dirty="0"/>
              <a:t>10-классникники  с хорошим уровнем подготовки демонстрируют достижение большинства требований образовательных стандартов на базовом и повышенном уровнях. Подготовка данной группы выпускников характеризуется хорошим знанием географических фактов, наличием детальных пространственных представлений о географических особенностях природы отдельных регионов мира и России, геоэкологии, размещении населения и хозяйства. У этой группы достаточно полно сформированы система теоретических знаний (понятия, закономерности), умения применить свои знания для анализа демографической ситуации, решения типовых заданий по объяснению особенностей природы, населения, хозяйства отдельных территорий. Важным элементом повышения уровня подготовки этой группы выпускников является формирование у них более глубоких знаний об особенностях природы, населения и хозяйства крупных стран мира и географических районов России, развития у них умения, использовать имеющиеся знания для решения практических задач. </a:t>
            </a:r>
          </a:p>
          <a:p>
            <a:endParaRPr lang="ru-RU" dirty="0"/>
          </a:p>
          <a:p>
            <a:r>
              <a:rPr lang="ru-RU" dirty="0"/>
              <a:t>Обучающиеся с высоким уровнем подготовки обладают развитым аналитическим мышлением, способны применить имеющиеся у них знания для решения практических задач в новых, нестандартных ситуациях. </a:t>
            </a:r>
          </a:p>
          <a:p>
            <a:endParaRPr lang="ru-RU" dirty="0"/>
          </a:p>
          <a:p>
            <a:r>
              <a:rPr lang="ru-RU" dirty="0"/>
              <a:t>Методическую помощь учителям и обучающимся при подготовке к ЕГЭ могут оказать материалы с сайта ФИПИ (</a:t>
            </a:r>
            <a:r>
              <a:rPr lang="en" dirty="0" err="1"/>
              <a:t>www.fipi.ru</a:t>
            </a:r>
            <a:r>
              <a:rPr lang="en" dirty="0"/>
              <a:t>):  </a:t>
            </a:r>
            <a:r>
              <a:rPr lang="ru-RU" dirty="0"/>
              <a:t>документы, определяющие структуру и содержание КИМ ЕГЭ 2020 г.; 25  открытый банк заданий ЕГЭ;  учебно-методические материалы для председателей и членов региональных предметных комиссий по проверке выполнения заданий с развернутым ответом экзаменационных работ ЕГЭ;  Методические рекомендации на основе анализа типичных ошибок участников ЕГЭ прошлых лет (2015–2018 гг.);  журнал «Педагогические измерения»;  </a:t>
            </a:r>
            <a:r>
              <a:rPr lang="en" dirty="0" err="1"/>
              <a:t>Youtube</a:t>
            </a:r>
            <a:r>
              <a:rPr lang="en" dirty="0"/>
              <a:t>-</a:t>
            </a:r>
            <a:r>
              <a:rPr lang="ru-RU" dirty="0"/>
              <a:t>канал </a:t>
            </a:r>
            <a:r>
              <a:rPr lang="ru-RU" dirty="0" err="1"/>
              <a:t>Рособрнадзора</a:t>
            </a:r>
            <a:r>
              <a:rPr lang="ru-RU" dirty="0"/>
              <a:t> (</a:t>
            </a:r>
            <a:r>
              <a:rPr lang="ru-RU" dirty="0" err="1"/>
              <a:t>видеоконсультации</a:t>
            </a:r>
            <a:r>
              <a:rPr lang="ru-RU" dirty="0"/>
              <a:t> по подготовке к ЕГЭ 2016– 2019 гг.), материалы сайта ФИПИ (</a:t>
            </a:r>
            <a:r>
              <a:rPr lang="en" dirty="0"/>
              <a:t>http://</a:t>
            </a:r>
            <a:r>
              <a:rPr lang="en" dirty="0" err="1"/>
              <a:t>fipi.ru</a:t>
            </a:r>
            <a:r>
              <a:rPr lang="en" dirty="0"/>
              <a:t>/ege-i-gve-11/</a:t>
            </a:r>
            <a:r>
              <a:rPr lang="en" dirty="0" err="1"/>
              <a:t>daydzhest-ege</a:t>
            </a:r>
            <a:r>
              <a:rPr lang="en" dirty="0"/>
              <a:t>).</a:t>
            </a:r>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27</a:t>
            </a:fld>
            <a:endParaRPr lang="ru-RU"/>
          </a:p>
        </p:txBody>
      </p:sp>
    </p:spTree>
    <p:extLst>
      <p:ext uri="{BB962C8B-B14F-4D97-AF65-F5344CB8AC3E}">
        <p14:creationId xmlns:p14="http://schemas.microsoft.com/office/powerpoint/2010/main" val="2690343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a:p>
            <a:endParaRPr lang="ru-RU" dirty="0"/>
          </a:p>
          <a:p>
            <a:r>
              <a:rPr lang="ru-RU" dirty="0"/>
              <a:t>Методическую помощь учителям и обучающимся при подготовке к ЕГЭ могут оказать материалы с сайта ФИПИ (</a:t>
            </a:r>
            <a:r>
              <a:rPr lang="en" dirty="0" err="1"/>
              <a:t>www.fipi.ru</a:t>
            </a:r>
            <a:r>
              <a:rPr lang="en" dirty="0"/>
              <a:t>):  </a:t>
            </a:r>
            <a:r>
              <a:rPr lang="ru-RU" dirty="0"/>
              <a:t>документы, определяющие структуру и содержание КИМ ЕГЭ 2020 г.;  открытый банк заданий ЕГЭ;  учебно-методические материалы для председателей и членов региональных предметных комиссий по проверке выполнения заданий с развернутым ответом экзаменационных работ ЕГЭ;  Методические рекомендации на основе анализа типичных ошибок участников ЕГЭ прошлых лет (2015–2018 гг.);  журнал «Педагогические измерения»;  </a:t>
            </a:r>
            <a:r>
              <a:rPr lang="en" dirty="0" err="1"/>
              <a:t>Youtube</a:t>
            </a:r>
            <a:r>
              <a:rPr lang="en" dirty="0"/>
              <a:t>-</a:t>
            </a:r>
            <a:r>
              <a:rPr lang="ru-RU" dirty="0"/>
              <a:t>канал </a:t>
            </a:r>
            <a:r>
              <a:rPr lang="ru-RU" dirty="0" err="1"/>
              <a:t>Рособрнадзора</a:t>
            </a:r>
            <a:r>
              <a:rPr lang="ru-RU" dirty="0"/>
              <a:t> (</a:t>
            </a:r>
            <a:r>
              <a:rPr lang="ru-RU" dirty="0" err="1"/>
              <a:t>видеоконсультации</a:t>
            </a:r>
            <a:r>
              <a:rPr lang="ru-RU" dirty="0"/>
              <a:t> по подготовке к ЕГЭ 2016– 2019 гг.), материалы сайта ФИПИ (</a:t>
            </a:r>
            <a:r>
              <a:rPr lang="en" dirty="0"/>
              <a:t>http://</a:t>
            </a:r>
            <a:r>
              <a:rPr lang="en" dirty="0" err="1"/>
              <a:t>fipi.ru</a:t>
            </a:r>
            <a:r>
              <a:rPr lang="en" dirty="0"/>
              <a:t>/ege-i-gve-11/</a:t>
            </a:r>
            <a:r>
              <a:rPr lang="en" dirty="0" err="1"/>
              <a:t>daydzhest-ege</a:t>
            </a:r>
            <a:r>
              <a:rPr lang="en" dirty="0"/>
              <a:t>).</a:t>
            </a:r>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28</a:t>
            </a:fld>
            <a:endParaRPr lang="ru-RU"/>
          </a:p>
        </p:txBody>
      </p:sp>
    </p:spTree>
    <p:extLst>
      <p:ext uri="{BB962C8B-B14F-4D97-AF65-F5344CB8AC3E}">
        <p14:creationId xmlns:p14="http://schemas.microsoft.com/office/powerpoint/2010/main" val="30865394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10000"/>
          </a:bodyPr>
          <a:lstStyle/>
          <a:p>
            <a:r>
              <a:rPr lang="ru-RU" dirty="0"/>
              <a:t>Экзаменационная работа по истории нацелена на выявление образовательных достижений обучающихся 10 классов общеобразовательных организаций. </a:t>
            </a:r>
          </a:p>
          <a:p>
            <a:endParaRPr lang="ru-RU" dirty="0"/>
          </a:p>
          <a:p>
            <a:r>
              <a:rPr lang="ru-RU" dirty="0"/>
              <a:t>Анализ выполнения заданий показывает, что для наименее подготовленных обучающихся  основной проблемой является недостаток знаний. Это проявляется при выполнении всех заданий. Поэтому качественное улучшение результатов выполнения экзаменационной работы слабо подготовленными детьми  связано с освоением базы исторических знаний. Для хорошо подготовленных экзаменуемых наибольшую трудность представляют задания на знание фактов истории культуры, исторических понятий (терминов), а также задания на аргументацию, привлечение контекстных исторических знаний, работу с исторической картой (схемой), изобразительной наглядностью, письменными историческими источниками. Всем участникам ДР рекомендуется внимательнее относиться к требованиям заданий, вникать в суть формулировок (например, если в задании требуется привести факты, то именно фактов будет достаточно для выполнения, но если необходимо привести объяснения с опорой на факты, то одних фактов для выполнения этого задания не хватит).</a:t>
            </a:r>
          </a:p>
          <a:p>
            <a:endParaRPr lang="ru-RU" dirty="0"/>
          </a:p>
          <a:p>
            <a:r>
              <a:rPr lang="ru-RU" dirty="0"/>
              <a:t>Методическую помощь учителям и обучающимся при подготовке к ЕГЭ могут оказать материалы с сайта ФИПИ (</a:t>
            </a:r>
            <a:r>
              <a:rPr lang="en" dirty="0" err="1"/>
              <a:t>www.fipi.ru</a:t>
            </a:r>
            <a:r>
              <a:rPr lang="en" dirty="0"/>
              <a:t>):  </a:t>
            </a:r>
            <a:r>
              <a:rPr lang="ru-RU" dirty="0"/>
              <a:t>документы, определяющие структуру и содержание КИМ ЕГЭ 2020 г.;  открытый банк заданий ЕГЭ;  учебно-методические материалы для председателей и членов региональных предметных комиссий по проверке выполнения заданий с развернутым ответом экзаменационных работ ЕГЭ;  Методические рекомендации на основе анализа типичных ошибок участников ЕГЭ прошлых лет (2015–2018 гг.);  журнал «Педагогические измерения»;  </a:t>
            </a:r>
            <a:r>
              <a:rPr lang="en" dirty="0" err="1"/>
              <a:t>Youtube</a:t>
            </a:r>
            <a:r>
              <a:rPr lang="en" dirty="0"/>
              <a:t>-</a:t>
            </a:r>
            <a:r>
              <a:rPr lang="ru-RU" dirty="0"/>
              <a:t>канал </a:t>
            </a:r>
            <a:r>
              <a:rPr lang="ru-RU" dirty="0" err="1"/>
              <a:t>Рособрнадзора</a:t>
            </a:r>
            <a:r>
              <a:rPr lang="ru-RU" dirty="0"/>
              <a:t> (</a:t>
            </a:r>
            <a:r>
              <a:rPr lang="ru-RU" dirty="0" err="1"/>
              <a:t>видеоконсультации</a:t>
            </a:r>
            <a:r>
              <a:rPr lang="ru-RU" dirty="0"/>
              <a:t> по подготовке к ЕГЭ 2016– 2019 гг.), материалы сайта ФИПИ (</a:t>
            </a:r>
            <a:r>
              <a:rPr lang="en" dirty="0"/>
              <a:t>http://</a:t>
            </a:r>
            <a:r>
              <a:rPr lang="en" dirty="0" err="1"/>
              <a:t>fipi.ru</a:t>
            </a:r>
            <a:r>
              <a:rPr lang="en" dirty="0"/>
              <a:t>/ege-i-gve-11/</a:t>
            </a:r>
            <a:r>
              <a:rPr lang="en" dirty="0" err="1"/>
              <a:t>daydzhest-ege</a:t>
            </a:r>
            <a:r>
              <a:rPr lang="en" dirty="0"/>
              <a:t>).</a:t>
            </a:r>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29</a:t>
            </a:fld>
            <a:endParaRPr lang="ru-RU"/>
          </a:p>
        </p:txBody>
      </p:sp>
    </p:spTree>
    <p:extLst>
      <p:ext uri="{BB962C8B-B14F-4D97-AF65-F5344CB8AC3E}">
        <p14:creationId xmlns:p14="http://schemas.microsoft.com/office/powerpoint/2010/main" val="7711558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Проверка литературных знаний и предметных умений с помощью КИМ по литературе, а также последующий анализ результатов выполнения диагностической работы позволяют получить необходимые данные об уровне освоения выпускниками Федерального компонента государственного стандарта основного общего образования.</a:t>
            </a:r>
          </a:p>
          <a:p>
            <a:endParaRPr lang="ru-RU" dirty="0"/>
          </a:p>
          <a:p>
            <a:r>
              <a:rPr lang="ru-RU" dirty="0"/>
              <a:t>Методическую помощь учителям и обучающимся при подготовке к ЕГЭ могут оказать материалы с сайта ФИПИ (</a:t>
            </a:r>
            <a:r>
              <a:rPr lang="en" dirty="0" err="1"/>
              <a:t>www.fipi.ru</a:t>
            </a:r>
            <a:r>
              <a:rPr lang="en" dirty="0"/>
              <a:t>):  </a:t>
            </a:r>
            <a:r>
              <a:rPr lang="ru-RU" dirty="0"/>
              <a:t>документы, определяющие структуру и содержание КИМ ЕГЭ 2020 г.;  открытый банк заданий ЕГЭ;  Учебно-методические материалы для председателей и членов региональных предметных комиссий по проверке выполнения заданий с развернутым ответом экзаменационных работ ЕГЭ;  методические рекомендации на основе анализа типичных ошибок участников ЕГЭ прошлых лет (2015–2018 гг.);  журнал «Педагогические измерения»;  </a:t>
            </a:r>
            <a:r>
              <a:rPr lang="en" dirty="0" err="1"/>
              <a:t>Youtube</a:t>
            </a:r>
            <a:r>
              <a:rPr lang="en" dirty="0"/>
              <a:t>-</a:t>
            </a:r>
            <a:r>
              <a:rPr lang="ru-RU" dirty="0"/>
              <a:t>канал </a:t>
            </a:r>
            <a:r>
              <a:rPr lang="ru-RU" dirty="0" err="1"/>
              <a:t>Рособрнадзора</a:t>
            </a:r>
            <a:r>
              <a:rPr lang="ru-RU" dirty="0"/>
              <a:t> (</a:t>
            </a:r>
            <a:r>
              <a:rPr lang="ru-RU" dirty="0" err="1"/>
              <a:t>видеоконсультации</a:t>
            </a:r>
            <a:r>
              <a:rPr lang="ru-RU" dirty="0"/>
              <a:t> по подготовке к ЕГЭ 2016–2019 гг.), материалы сайта ФИПИ (</a:t>
            </a:r>
            <a:r>
              <a:rPr lang="en" dirty="0"/>
              <a:t>http://</a:t>
            </a:r>
            <a:r>
              <a:rPr lang="en" dirty="0" err="1"/>
              <a:t>fipi.ru</a:t>
            </a:r>
            <a:r>
              <a:rPr lang="en" dirty="0"/>
              <a:t>/ege-i-gve-11/</a:t>
            </a:r>
            <a:r>
              <a:rPr lang="en" dirty="0" err="1"/>
              <a:t>daydzhest-ege</a:t>
            </a:r>
            <a:r>
              <a:rPr lang="en" dirty="0"/>
              <a:t>).</a:t>
            </a:r>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30</a:t>
            </a:fld>
            <a:endParaRPr lang="ru-RU"/>
          </a:p>
        </p:txBody>
      </p:sp>
    </p:spTree>
    <p:extLst>
      <p:ext uri="{BB962C8B-B14F-4D97-AF65-F5344CB8AC3E}">
        <p14:creationId xmlns:p14="http://schemas.microsoft.com/office/powerpoint/2010/main" val="2177198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b="1" kern="1200" dirty="0">
                <a:solidFill>
                  <a:schemeClr val="tx1"/>
                </a:solidFill>
                <a:effectLst/>
                <a:latin typeface="+mn-lt"/>
                <a:ea typeface="+mn-ea"/>
                <a:cs typeface="+mn-cs"/>
              </a:rPr>
              <a:t>Входные контрольные работа по русскому языку во 2-х- классах </a:t>
            </a:r>
            <a:r>
              <a:rPr lang="ru-RU" sz="1200" kern="1200" dirty="0">
                <a:solidFill>
                  <a:schemeClr val="tx1"/>
                </a:solidFill>
                <a:effectLst/>
                <a:latin typeface="+mn-lt"/>
                <a:ea typeface="+mn-ea"/>
                <a:cs typeface="+mn-cs"/>
              </a:rPr>
              <a:t> в большинстве школ проводилась в форме диктанта и грамматического задания к нему. Работа направлена на оценку достижения планируемых результатов освоения содержательной линии «Орфография и пунктуация». </a:t>
            </a:r>
          </a:p>
          <a:p>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Анализируя данные результатов, что у большинства  учащихся   на достаточном уровне сформированы умения по данному разделу.</a:t>
            </a:r>
          </a:p>
          <a:p>
            <a:r>
              <a:rPr lang="ru-RU" sz="1200" kern="1200" dirty="0">
                <a:solidFill>
                  <a:schemeClr val="tx1"/>
                </a:solidFill>
                <a:effectLst/>
                <a:latin typeface="+mn-lt"/>
                <a:ea typeface="+mn-ea"/>
                <a:cs typeface="+mn-cs"/>
              </a:rPr>
              <a:t>Повышенный уровень – 18%, базовый уровень – 68%, низкий – 14%.</a:t>
            </a:r>
          </a:p>
          <a:p>
            <a:endParaRPr lang="ru-RU" sz="1200" kern="1200" dirty="0">
              <a:solidFill>
                <a:schemeClr val="tx1"/>
              </a:solidFill>
              <a:effectLst/>
              <a:latin typeface="+mn-lt"/>
              <a:ea typeface="+mn-ea"/>
              <a:cs typeface="+mn-cs"/>
            </a:endParaRPr>
          </a:p>
          <a:p>
            <a:endParaRPr lang="ru-RU" dirty="0">
              <a:effectLst/>
            </a:endParaRPr>
          </a:p>
          <a:p>
            <a:r>
              <a:rPr lang="ru-RU" sz="1200" kern="1200" dirty="0">
                <a:solidFill>
                  <a:schemeClr val="tx1"/>
                </a:solidFill>
                <a:effectLst/>
                <a:latin typeface="+mn-lt"/>
                <a:ea typeface="+mn-ea"/>
                <a:cs typeface="+mn-cs"/>
              </a:rPr>
              <a:t> </a:t>
            </a:r>
            <a:endParaRPr lang="ru-RU" dirty="0">
              <a:effectLst/>
            </a:endParaRPr>
          </a:p>
          <a:p>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3</a:t>
            </a:fld>
            <a:endParaRPr lang="ru-RU"/>
          </a:p>
        </p:txBody>
      </p:sp>
    </p:spTree>
    <p:extLst>
      <p:ext uri="{BB962C8B-B14F-4D97-AF65-F5344CB8AC3E}">
        <p14:creationId xmlns:p14="http://schemas.microsoft.com/office/powerpoint/2010/main" val="39648623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Модель экзаменационной работы отражает интегральный характер обществоведческого курса: в совокупности задания охватывают основные разделы курса, базовые положения различных областей обществознания. Она проверяет широкий спектр предметных умений, видов познавательной деятельности и знания об обществе в единстве его сфер и социальных институтов, о социальных качествах личности и об условиях их формирования, о важнейших экономических явлениях и процессах, политике и праве, социальных отношениях, духовной жизни общества.</a:t>
            </a:r>
          </a:p>
          <a:p>
            <a:endParaRPr lang="ru-RU" dirty="0"/>
          </a:p>
          <a:p>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31</a:t>
            </a:fld>
            <a:endParaRPr lang="ru-RU"/>
          </a:p>
        </p:txBody>
      </p:sp>
    </p:spTree>
    <p:extLst>
      <p:ext uri="{BB962C8B-B14F-4D97-AF65-F5344CB8AC3E}">
        <p14:creationId xmlns:p14="http://schemas.microsoft.com/office/powerpoint/2010/main" val="25791242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20000"/>
          </a:bodyPr>
          <a:lstStyle/>
          <a:p>
            <a:r>
              <a:rPr lang="ru-RU" dirty="0"/>
              <a:t>Наиболее важным видом деятельности, проверяемым в ДР по физике является решение задач. Несмотря на то что наблюдается положительная динамика для задач повышенного уровня сложности, результаты решения расчетных задач высокого уровня сложности остаются пока без изменений. </a:t>
            </a:r>
          </a:p>
          <a:p>
            <a:endParaRPr lang="ru-RU" dirty="0"/>
          </a:p>
          <a:p>
            <a:r>
              <a:rPr lang="ru-RU" dirty="0"/>
              <a:t>Первый – дефициты в умении анализировать условие задачи. </a:t>
            </a:r>
          </a:p>
          <a:p>
            <a:endParaRPr lang="ru-RU" dirty="0"/>
          </a:p>
          <a:p>
            <a:r>
              <a:rPr lang="ru-RU" dirty="0"/>
              <a:t>Второй – недостатки, связанные с полнотой представления решения. Зачастую у участников экзамена бытует мнение, что наличие верного ответа – это гарантия получения максимального балла за решение задачи. </a:t>
            </a:r>
          </a:p>
          <a:p>
            <a:endParaRPr lang="ru-RU" dirty="0"/>
          </a:p>
          <a:p>
            <a:r>
              <a:rPr lang="ru-RU" dirty="0"/>
              <a:t>Целесообразно в рамках курсов повышения квалификации учителей выделить время на знакомство с частью материалов, которые в рамках ОГЭ/ЕГЭ разрабатываются для экспертов, проверяющих решения задач с развернутым ответом. Если в рамках текущего оценивания учителя будут придерживаться тех же требований, что в ЕГЭ, то повысится и качество выполнения заданий с развернутым ответом на экзамене. Приведем два примера того, на что нужно обращать внимание при обучении записи решения и проверке работ учащихся.</a:t>
            </a:r>
          </a:p>
          <a:p>
            <a:endParaRPr lang="ru-RU" dirty="0"/>
          </a:p>
          <a:p>
            <a:r>
              <a:rPr lang="ru-RU" dirty="0"/>
              <a:t>Методическую помощь учителям и обучающимся при подготовке к ЕГЭ могут оказать материалы с сайта ФИПИ (</a:t>
            </a:r>
            <a:r>
              <a:rPr lang="en" dirty="0" err="1"/>
              <a:t>www.fipi.ru</a:t>
            </a:r>
            <a:r>
              <a:rPr lang="en" dirty="0"/>
              <a:t>):  </a:t>
            </a:r>
            <a:r>
              <a:rPr lang="ru-RU" dirty="0"/>
              <a:t>документы, определяющие структуру и содержание КИМ ЕГЭ 2020 г.;  открытый банк заданий ЕГЭ;  учебно-методические материалы для председателей и членов региональных предметных комиссий по проверке выполнения заданий с развернутым ответом экзаменационных работ ЕГЭ;  методические рекомендации на основе анализа типичных ошибок участников ЕГЭ прошлых лет (2015–2018 гг.);  журнал «Педагогические измерения»;  </a:t>
            </a:r>
            <a:r>
              <a:rPr lang="en" dirty="0" err="1"/>
              <a:t>Youtube</a:t>
            </a:r>
            <a:r>
              <a:rPr lang="en" dirty="0"/>
              <a:t>-</a:t>
            </a:r>
            <a:r>
              <a:rPr lang="ru-RU" dirty="0"/>
              <a:t>канал </a:t>
            </a:r>
            <a:r>
              <a:rPr lang="ru-RU" dirty="0" err="1"/>
              <a:t>Рособрнадзора</a:t>
            </a:r>
            <a:r>
              <a:rPr lang="ru-RU" dirty="0"/>
              <a:t> (</a:t>
            </a:r>
            <a:r>
              <a:rPr lang="ru-RU" dirty="0" err="1"/>
              <a:t>видеоконсультации</a:t>
            </a:r>
            <a:r>
              <a:rPr lang="ru-RU" dirty="0"/>
              <a:t> по подготовке к ЕГЭ 2016– 2019 гг.), материалы сайта ФИПИ (</a:t>
            </a:r>
            <a:r>
              <a:rPr lang="en" dirty="0"/>
              <a:t>http://</a:t>
            </a:r>
            <a:r>
              <a:rPr lang="en" dirty="0" err="1"/>
              <a:t>fipi.ru</a:t>
            </a:r>
            <a:r>
              <a:rPr lang="en" dirty="0"/>
              <a:t>/ege-i-gve-11/</a:t>
            </a:r>
            <a:r>
              <a:rPr lang="en" dirty="0" err="1"/>
              <a:t>daydzhest-ege</a:t>
            </a:r>
            <a:r>
              <a:rPr lang="en" dirty="0"/>
              <a:t>).</a:t>
            </a:r>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32</a:t>
            </a:fld>
            <a:endParaRPr lang="ru-RU"/>
          </a:p>
        </p:txBody>
      </p:sp>
    </p:spTree>
    <p:extLst>
      <p:ext uri="{BB962C8B-B14F-4D97-AF65-F5344CB8AC3E}">
        <p14:creationId xmlns:p14="http://schemas.microsoft.com/office/powerpoint/2010/main" val="12623636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10000"/>
          </a:bodyPr>
          <a:lstStyle/>
          <a:p>
            <a:r>
              <a:rPr lang="ru-RU" dirty="0"/>
              <a:t>Содержательную основу КИМ ДР-10 по химии составила целостная система знаний. Данная система знаний образована системами ведущих химических понятий: о химическом элементе и веществе, системе понятий о химической реакции. </a:t>
            </a:r>
          </a:p>
          <a:p>
            <a:endParaRPr lang="ru-RU" dirty="0"/>
          </a:p>
          <a:p>
            <a:r>
              <a:rPr lang="ru-RU" dirty="0"/>
              <a:t>Важнейшим фактором, определяющим успешность решения заданий диагностической работы по химии, является реализация системного подхода к формированию химических знаний и отработке умения работать с информацией, представленной в условии заданий в различной форме (текст, формула, схема). </a:t>
            </a:r>
          </a:p>
          <a:p>
            <a:r>
              <a:rPr lang="ru-RU" dirty="0"/>
              <a:t>В целях учета названных выше факторов в рамках текущего и рубежного контроля целесообразно применять различные формы заданий, направленных на проверку химических свойств веществ и предусматривающих анализ данных, их отбор с учетом сформулированных вопросов, и/или заданий, включающих описание результатов химических экспериментов. При этом очень важно предлагать обучающимся проговаривать или записывать алгоритм действий. Именно данный шаг обеспечивает систему и логику в решении заданий любого уровня сложности.</a:t>
            </a:r>
          </a:p>
          <a:p>
            <a:endParaRPr lang="ru-RU" dirty="0"/>
          </a:p>
          <a:p>
            <a:r>
              <a:rPr lang="ru-RU" dirty="0"/>
              <a:t>Методическую помощь учителям и обучающимся при подготовке к ЕГЭ могут оказать материалы с сайта ФИПИ (</a:t>
            </a:r>
            <a:r>
              <a:rPr lang="en" dirty="0" err="1"/>
              <a:t>www.fipi.ru</a:t>
            </a:r>
            <a:r>
              <a:rPr lang="en" dirty="0"/>
              <a:t>):  </a:t>
            </a:r>
            <a:r>
              <a:rPr lang="ru-RU" dirty="0"/>
              <a:t>документы, определяющие структуру и содержание КИМ ЕГЭ 2020 г.;  открытый банк заданий ЕГЭ;  учебно-методические материалы для председателей и членов региональных предметных комиссий по проверке выполнения заданий с развернутым ответом экзаменационных работ ЕГЭ;  Методические рекомендации на основе анализа типичных ошибок участников ЕГЭ прошлых лет (2015–2018 гг.);  журнал «Педагогические измерения»;  </a:t>
            </a:r>
            <a:r>
              <a:rPr lang="en" dirty="0" err="1"/>
              <a:t>Youtube</a:t>
            </a:r>
            <a:r>
              <a:rPr lang="en" dirty="0"/>
              <a:t>-</a:t>
            </a:r>
            <a:r>
              <a:rPr lang="ru-RU" dirty="0"/>
              <a:t>канал </a:t>
            </a:r>
            <a:r>
              <a:rPr lang="ru-RU" dirty="0" err="1"/>
              <a:t>Рособрнадзора</a:t>
            </a:r>
            <a:r>
              <a:rPr lang="ru-RU" dirty="0"/>
              <a:t> (</a:t>
            </a:r>
            <a:r>
              <a:rPr lang="ru-RU" dirty="0" err="1"/>
              <a:t>видеоконсультации</a:t>
            </a:r>
            <a:r>
              <a:rPr lang="ru-RU" dirty="0"/>
              <a:t> по подготовке к ЕГЭ 2016– 2019 гг.), материалы сайта ФИПИ (</a:t>
            </a:r>
            <a:r>
              <a:rPr lang="en" dirty="0"/>
              <a:t>http://</a:t>
            </a:r>
            <a:r>
              <a:rPr lang="en" dirty="0" err="1"/>
              <a:t>fipi.ru</a:t>
            </a:r>
            <a:r>
              <a:rPr lang="en" dirty="0"/>
              <a:t>/ege-i-gve-11/</a:t>
            </a:r>
            <a:r>
              <a:rPr lang="en" dirty="0" err="1"/>
              <a:t>daydzhest-ege</a:t>
            </a:r>
            <a:r>
              <a:rPr lang="en" dirty="0"/>
              <a:t>)</a:t>
            </a:r>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33</a:t>
            </a:fld>
            <a:endParaRPr lang="ru-RU"/>
          </a:p>
        </p:txBody>
      </p:sp>
    </p:spTree>
    <p:extLst>
      <p:ext uri="{BB962C8B-B14F-4D97-AF65-F5344CB8AC3E}">
        <p14:creationId xmlns:p14="http://schemas.microsoft.com/office/powerpoint/2010/main" val="34585481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a:solidFill>
                  <a:schemeClr val="tx1"/>
                </a:solidFill>
                <a:effectLst/>
                <a:latin typeface="+mn-lt"/>
                <a:ea typeface="+mn-ea"/>
                <a:cs typeface="+mn-cs"/>
              </a:rPr>
              <a:t>По результатам ВПР в 10-11 классах можно сделать вывод, что наиболее высокий процент   обучающихся с низким уровнем подготовки по истории, химии и географии. Если сравнивать результаты ВПР по городу с результатами выборки по Свердловской области и России, то по большинству предметов городские результаты ниже</a:t>
            </a:r>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34</a:t>
            </a:fld>
            <a:endParaRPr lang="ru-RU"/>
          </a:p>
        </p:txBody>
      </p:sp>
    </p:spTree>
    <p:extLst>
      <p:ext uri="{BB962C8B-B14F-4D97-AF65-F5344CB8AC3E}">
        <p14:creationId xmlns:p14="http://schemas.microsoft.com/office/powerpoint/2010/main" val="2602946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a:solidFill>
                  <a:schemeClr val="tx1"/>
                </a:solidFill>
                <a:effectLst/>
                <a:latin typeface="+mn-lt"/>
                <a:ea typeface="+mn-ea"/>
                <a:cs typeface="+mn-cs"/>
              </a:rPr>
              <a:t>Обучающиеся умеют соблюдать красную строку при написании текста, правильно писать заглавную букву в начале предложения, раздельно писать слова в предложении,  правильно переносить слова, ставить знаки препинания в конце предложения.</a:t>
            </a:r>
          </a:p>
          <a:p>
            <a:r>
              <a:rPr lang="ru-RU" sz="1200" kern="1200" dirty="0">
                <a:solidFill>
                  <a:schemeClr val="tx1"/>
                </a:solidFill>
                <a:effectLst/>
                <a:latin typeface="+mn-lt"/>
                <a:ea typeface="+mn-ea"/>
                <a:cs typeface="+mn-cs"/>
              </a:rPr>
              <a:t>     Но большое количество ошибок связано с пропусками, заменой и искажениями букв на письме. Это связано с недоразвитием фонематического слуха и низким уровнем развития произвольного внимания.</a:t>
            </a:r>
          </a:p>
          <a:p>
            <a:r>
              <a:rPr lang="ru-RU" sz="1200" kern="1200" dirty="0">
                <a:solidFill>
                  <a:schemeClr val="tx1"/>
                </a:solidFill>
                <a:effectLst/>
                <a:latin typeface="+mn-lt"/>
                <a:ea typeface="+mn-ea"/>
                <a:cs typeface="+mn-cs"/>
              </a:rPr>
              <a:t>Достаточно большую работу следует провести по разделу «Звуки и буквы», на котором были основаны  грамматические задания. </a:t>
            </a:r>
          </a:p>
          <a:p>
            <a:r>
              <a:rPr lang="ru-RU" sz="1200" kern="1200" dirty="0">
                <a:solidFill>
                  <a:schemeClr val="tx1"/>
                </a:solidFill>
                <a:effectLst/>
                <a:latin typeface="+mn-lt"/>
                <a:ea typeface="+mn-ea"/>
                <a:cs typeface="+mn-cs"/>
              </a:rPr>
              <a:t>     Кроме этого, следует обратить внимание на формирование умения правильно оформлять письменный текст, аккуратно исправлять ошибки. Но следует сделать вывод о том,  что большое количество исправлений в работе, указывает на  достаточную </a:t>
            </a:r>
            <a:r>
              <a:rPr lang="ru-RU" sz="1200" kern="1200" dirty="0" err="1">
                <a:solidFill>
                  <a:schemeClr val="tx1"/>
                </a:solidFill>
                <a:effectLst/>
                <a:latin typeface="+mn-lt"/>
                <a:ea typeface="+mn-ea"/>
                <a:cs typeface="+mn-cs"/>
              </a:rPr>
              <a:t>сформированность</a:t>
            </a:r>
            <a:r>
              <a:rPr lang="ru-RU" sz="1200" kern="1200" dirty="0">
                <a:solidFill>
                  <a:schemeClr val="tx1"/>
                </a:solidFill>
                <a:effectLst/>
                <a:latin typeface="+mn-lt"/>
                <a:ea typeface="+mn-ea"/>
                <a:cs typeface="+mn-cs"/>
              </a:rPr>
              <a:t> навыка самоконтроля.</a:t>
            </a:r>
          </a:p>
          <a:p>
            <a:endParaRPr lang="ru-RU" sz="1200" kern="1200" dirty="0">
              <a:solidFill>
                <a:schemeClr val="tx1"/>
              </a:solidFill>
              <a:effectLst/>
              <a:latin typeface="+mn-lt"/>
              <a:ea typeface="+mn-ea"/>
              <a:cs typeface="+mn-cs"/>
            </a:endParaRPr>
          </a:p>
          <a:p>
            <a:r>
              <a:rPr lang="ru-RU" sz="1200" b="1" kern="1200" dirty="0">
                <a:solidFill>
                  <a:schemeClr val="tx1"/>
                </a:solidFill>
                <a:effectLst/>
                <a:latin typeface="+mn-lt"/>
                <a:ea typeface="+mn-ea"/>
                <a:cs typeface="+mn-cs"/>
              </a:rPr>
              <a:t>Рекомендации:</a:t>
            </a:r>
            <a:r>
              <a:rPr lang="ru-RU" sz="1200" kern="1200" dirty="0">
                <a:solidFill>
                  <a:schemeClr val="tx1"/>
                </a:solidFill>
                <a:effectLst/>
                <a:latin typeface="+mn-lt"/>
                <a:ea typeface="+mn-ea"/>
                <a:cs typeface="+mn-cs"/>
              </a:rPr>
              <a:t> Скорректировать последующую работу по русскому языку с учетом допущенных учениками ошибок.</a:t>
            </a:r>
          </a:p>
          <a:p>
            <a:r>
              <a:rPr lang="ru-RU" sz="1200" kern="1200" dirty="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4</a:t>
            </a:fld>
            <a:endParaRPr lang="ru-RU"/>
          </a:p>
        </p:txBody>
      </p:sp>
    </p:spTree>
    <p:extLst>
      <p:ext uri="{BB962C8B-B14F-4D97-AF65-F5344CB8AC3E}">
        <p14:creationId xmlns:p14="http://schemas.microsoft.com/office/powerpoint/2010/main" val="2136440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a:solidFill>
                  <a:schemeClr val="tx1"/>
                </a:solidFill>
                <a:effectLst/>
                <a:latin typeface="+mn-lt"/>
                <a:ea typeface="+mn-ea"/>
                <a:cs typeface="+mn-cs"/>
              </a:rPr>
              <a:t>Контроль уровня предметных достижений по математике во </a:t>
            </a:r>
            <a:r>
              <a:rPr lang="ru-RU" sz="1200" b="1" kern="1200" dirty="0">
                <a:solidFill>
                  <a:schemeClr val="tx1"/>
                </a:solidFill>
                <a:effectLst/>
                <a:latin typeface="+mn-lt"/>
                <a:ea typeface="+mn-ea"/>
                <a:cs typeface="+mn-cs"/>
              </a:rPr>
              <a:t>2-х</a:t>
            </a:r>
            <a:r>
              <a:rPr lang="ru-RU" sz="1200" kern="1200" dirty="0">
                <a:solidFill>
                  <a:schemeClr val="tx1"/>
                </a:solidFill>
                <a:effectLst/>
                <a:latin typeface="+mn-lt"/>
                <a:ea typeface="+mn-ea"/>
                <a:cs typeface="+mn-cs"/>
              </a:rPr>
              <a:t> классах всех школ проводился в форме комбинированной контрольной работы.</a:t>
            </a:r>
          </a:p>
          <a:p>
            <a:r>
              <a:rPr lang="ru-RU" sz="1200" b="1" kern="1200" dirty="0">
                <a:solidFill>
                  <a:schemeClr val="tx1"/>
                </a:solidFill>
                <a:effectLst/>
                <a:latin typeface="+mn-lt"/>
                <a:ea typeface="+mn-ea"/>
                <a:cs typeface="+mn-cs"/>
              </a:rPr>
              <a:t>Цель проведения: </a:t>
            </a:r>
            <a:r>
              <a:rPr lang="ru-RU" sz="1200" kern="1200" dirty="0">
                <a:solidFill>
                  <a:schemeClr val="tx1"/>
                </a:solidFill>
                <a:effectLst/>
                <a:latin typeface="+mn-lt"/>
                <a:ea typeface="+mn-ea"/>
                <a:cs typeface="+mn-cs"/>
              </a:rPr>
              <a:t>выявить степень соответствия учебных достижений младших школьников общим базовым требованиям к подготовке учеников 2-х классов.</a:t>
            </a:r>
          </a:p>
          <a:p>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Работы содержали  три группы заданий. </a:t>
            </a:r>
          </a:p>
          <a:p>
            <a:endParaRPr lang="ru-RU" sz="1200" kern="1200" dirty="0">
              <a:solidFill>
                <a:schemeClr val="tx1"/>
              </a:solidFill>
              <a:effectLst/>
              <a:latin typeface="+mn-lt"/>
              <a:ea typeface="+mn-ea"/>
              <a:cs typeface="+mn-cs"/>
            </a:endParaRPr>
          </a:p>
          <a:p>
            <a:endParaRPr lang="ru-RU" sz="1200" kern="1200" dirty="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5</a:t>
            </a:fld>
            <a:endParaRPr lang="ru-RU"/>
          </a:p>
        </p:txBody>
      </p:sp>
    </p:spTree>
    <p:extLst>
      <p:ext uri="{BB962C8B-B14F-4D97-AF65-F5344CB8AC3E}">
        <p14:creationId xmlns:p14="http://schemas.microsoft.com/office/powerpoint/2010/main" val="2215034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77500" lnSpcReduction="20000"/>
          </a:bodyPr>
          <a:lstStyle/>
          <a:p>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1 группа— задания базового уровня сложности. В них проверяется освоение базовых знаний и умений по предмету, обеспечивающих успешное продолжение обучения во 2 классе. Обучающимся предлагаются стандартные учебные или практические задачи, в которых очевиден способ решения, изученный в процессе обучения в 1 классе. Наибольшее затруднения вызвало задание «Запись числового ряда». </a:t>
            </a:r>
          </a:p>
          <a:p>
            <a:r>
              <a:rPr lang="ru-RU" sz="1200" kern="1200" dirty="0">
                <a:solidFill>
                  <a:schemeClr val="tx1"/>
                </a:solidFill>
                <a:effectLst/>
                <a:latin typeface="+mn-lt"/>
                <a:ea typeface="+mn-ea"/>
                <a:cs typeface="+mn-cs"/>
              </a:rPr>
              <a:t>2.Арифметические действия </a:t>
            </a:r>
            <a:r>
              <a:rPr lang="ru-RU" sz="1200" b="1" kern="1200" dirty="0">
                <a:solidFill>
                  <a:schemeClr val="tx1"/>
                </a:solidFill>
                <a:effectLst/>
                <a:latin typeface="+mn-lt"/>
                <a:ea typeface="+mn-ea"/>
                <a:cs typeface="+mn-cs"/>
              </a:rPr>
              <a:t>Затруднения </a:t>
            </a:r>
            <a:r>
              <a:rPr lang="ru-RU" sz="1200" kern="1200" dirty="0">
                <a:solidFill>
                  <a:schemeClr val="tx1"/>
                </a:solidFill>
                <a:effectLst/>
                <a:latin typeface="+mn-lt"/>
                <a:ea typeface="+mn-ea"/>
                <a:cs typeface="+mn-cs"/>
              </a:rPr>
              <a:t>вызваны тем, что не усвоены понятия «сумма» и «разность», названия компонентов действия сложения и вычитания.</a:t>
            </a:r>
          </a:p>
          <a:p>
            <a:r>
              <a:rPr lang="ru-RU" sz="1200" kern="1200" dirty="0">
                <a:solidFill>
                  <a:schemeClr val="tx1"/>
                </a:solidFill>
                <a:effectLst/>
                <a:latin typeface="+mn-lt"/>
                <a:ea typeface="+mn-ea"/>
                <a:cs typeface="+mn-cs"/>
              </a:rPr>
              <a:t>3.Работа с текстовыми задачами</a:t>
            </a:r>
          </a:p>
          <a:p>
            <a:r>
              <a:rPr lang="ru-RU" sz="1200" kern="1200" dirty="0">
                <a:solidFill>
                  <a:schemeClr val="tx1"/>
                </a:solidFill>
                <a:effectLst/>
                <a:latin typeface="+mn-lt"/>
                <a:ea typeface="+mn-ea"/>
                <a:cs typeface="+mn-cs"/>
              </a:rPr>
              <a:t> </a:t>
            </a:r>
            <a:r>
              <a:rPr lang="ru-RU" sz="1200" b="1" kern="1200" dirty="0">
                <a:solidFill>
                  <a:schemeClr val="tx1"/>
                </a:solidFill>
                <a:effectLst/>
                <a:latin typeface="+mn-lt"/>
                <a:ea typeface="+mn-ea"/>
                <a:cs typeface="+mn-cs"/>
              </a:rPr>
              <a:t>Затруднения:</a:t>
            </a:r>
            <a:r>
              <a:rPr lang="ru-RU" sz="1200" kern="1200" dirty="0">
                <a:solidFill>
                  <a:schemeClr val="tx1"/>
                </a:solidFill>
                <a:effectLst/>
                <a:latin typeface="+mn-lt"/>
                <a:ea typeface="+mn-ea"/>
                <a:cs typeface="+mn-cs"/>
              </a:rPr>
              <a:t> не отработан навык  вычислений, не усвоено понятие «сумма».</a:t>
            </a:r>
          </a:p>
          <a:p>
            <a:r>
              <a:rPr lang="ru-RU" sz="1200" kern="1200" dirty="0">
                <a:solidFill>
                  <a:schemeClr val="tx1"/>
                </a:solidFill>
                <a:effectLst/>
                <a:latin typeface="+mn-lt"/>
                <a:ea typeface="+mn-ea"/>
                <a:cs typeface="+mn-cs"/>
              </a:rPr>
              <a:t>4.Пространственные отношения. Геометрические фигуры. </a:t>
            </a:r>
          </a:p>
          <a:p>
            <a:r>
              <a:rPr lang="ru-RU" sz="1200" b="1" kern="1200" dirty="0">
                <a:solidFill>
                  <a:schemeClr val="tx1"/>
                </a:solidFill>
                <a:effectLst/>
                <a:latin typeface="+mn-lt"/>
                <a:ea typeface="+mn-ea"/>
                <a:cs typeface="+mn-cs"/>
              </a:rPr>
              <a:t>Затруднения</a:t>
            </a:r>
            <a:r>
              <a:rPr lang="ru-RU" sz="1200" kern="1200" dirty="0">
                <a:solidFill>
                  <a:schemeClr val="tx1"/>
                </a:solidFill>
                <a:effectLst/>
                <a:latin typeface="+mn-lt"/>
                <a:ea typeface="+mn-ea"/>
                <a:cs typeface="+mn-cs"/>
              </a:rPr>
              <a:t>: Не усвоены понятия «отрезок», «ломаная», соответственно неверно выполнен чертеж, недостаточно развито пространственное воображение.</a:t>
            </a:r>
          </a:p>
          <a:p>
            <a:r>
              <a:rPr lang="ru-RU" sz="1200" kern="1200" dirty="0">
                <a:solidFill>
                  <a:schemeClr val="tx1"/>
                </a:solidFill>
                <a:effectLst/>
                <a:latin typeface="+mn-lt"/>
                <a:ea typeface="+mn-ea"/>
                <a:cs typeface="+mn-cs"/>
              </a:rPr>
              <a:t> </a:t>
            </a:r>
          </a:p>
          <a:p>
            <a:r>
              <a:rPr lang="ru-RU" sz="1200" kern="1200" dirty="0">
                <a:solidFill>
                  <a:schemeClr val="tx1"/>
                </a:solidFill>
                <a:effectLst/>
                <a:latin typeface="+mn-lt"/>
                <a:ea typeface="+mn-ea"/>
                <a:cs typeface="+mn-cs"/>
              </a:rPr>
              <a:t>2 группа— задания повышенной сложности. В них проверяется способность обучающихся решать учебные или практические задачи, в которых нет явного указания на способ выполнения, а обучающийся сам должен выбрать этот способ из набора известных ему. В некоторых случаях требуется интегрировать два - три изученных способа. большая часть детей достаточно хорошо могут извлекать информацию из таблицы, но недостаточное развитие навыка смыслового чтения показало частичный результат.</a:t>
            </a:r>
          </a:p>
          <a:p>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3 группа —проверяла готовность обучающихся решать нестандартные учебные или практические задачи, в которых нет явного указания на способ выполнения, а обучающийся сам должен сконструировать способ решения, комбинируя известные ему способы либо привлекая знания из разных предметов. Содержание заданий предполагает либо возможность использования нескольких способов решения, либо применение комплексных умений. </a:t>
            </a:r>
          </a:p>
          <a:p>
            <a:endParaRPr lang="ru-RU" sz="1200" kern="1200" dirty="0">
              <a:solidFill>
                <a:schemeClr val="tx1"/>
              </a:solidFill>
              <a:effectLst/>
              <a:latin typeface="+mn-lt"/>
              <a:ea typeface="+mn-ea"/>
              <a:cs typeface="+mn-cs"/>
            </a:endParaRPr>
          </a:p>
          <a:p>
            <a:r>
              <a:rPr lang="ru-RU" sz="1200" b="1" kern="1200" dirty="0">
                <a:solidFill>
                  <a:schemeClr val="tx1"/>
                </a:solidFill>
                <a:effectLst/>
                <a:latin typeface="+mn-lt"/>
                <a:ea typeface="+mn-ea"/>
                <a:cs typeface="+mn-cs"/>
              </a:rPr>
              <a:t>Затруднения:</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несформированность</a:t>
            </a:r>
            <a:r>
              <a:rPr lang="ru-RU" sz="1200" kern="1200" dirty="0">
                <a:solidFill>
                  <a:schemeClr val="tx1"/>
                </a:solidFill>
                <a:effectLst/>
                <a:latin typeface="+mn-lt"/>
                <a:ea typeface="+mn-ea"/>
                <a:cs typeface="+mn-cs"/>
              </a:rPr>
              <a:t> умений сконструировать способ решения, комбинируя известные  способы, либо привлекая знания из разных предметов. неумение использования нескольких способов решения, либо применение комплексных умений. </a:t>
            </a:r>
          </a:p>
          <a:p>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Вывод: В течение учебного года отработать умения. Необходимые для выполнения заданий базового уровня сложности, необходимые для продолжения обучения; продолжать работу по обучению нестандартных  и практических задач.</a:t>
            </a:r>
          </a:p>
          <a:p>
            <a:endParaRPr lang="ru-RU" sz="1200" kern="1200" dirty="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6</a:t>
            </a:fld>
            <a:endParaRPr lang="ru-RU"/>
          </a:p>
        </p:txBody>
      </p:sp>
    </p:spTree>
    <p:extLst>
      <p:ext uri="{BB962C8B-B14F-4D97-AF65-F5344CB8AC3E}">
        <p14:creationId xmlns:p14="http://schemas.microsoft.com/office/powerpoint/2010/main" val="462476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С Целью определения степени готовности обучающихся 3 класса  по русскому языку на начало учебного года, выявление типичных пробелов в знаниях обучающихся с целью организации работы по их ликвидации был проведен среди 498 учащихся Контроль уровня предметных достижений по русскому языку. Во всех ОО контроль  проводился в форме диктанта и грамматического задания к нему. </a:t>
            </a:r>
          </a:p>
          <a:p>
            <a:r>
              <a:rPr lang="ru-RU" sz="1200" kern="1200" dirty="0">
                <a:solidFill>
                  <a:schemeClr val="tx1"/>
                </a:solidFill>
                <a:effectLst/>
                <a:latin typeface="+mn-lt"/>
                <a:ea typeface="+mn-ea"/>
                <a:cs typeface="+mn-cs"/>
              </a:rPr>
              <a:t>Контрольный диктант включал изученные орфограммы.</a:t>
            </a:r>
          </a:p>
          <a:p>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Анализ результатов  входной контрольной работы (диктант с грамматическим заданием) позволяет сделать следующие выводы: </a:t>
            </a:r>
          </a:p>
          <a:p>
            <a:r>
              <a:rPr lang="ru-RU" sz="1200" kern="1200" dirty="0">
                <a:solidFill>
                  <a:schemeClr val="tx1"/>
                </a:solidFill>
                <a:effectLst/>
                <a:latin typeface="+mn-lt"/>
                <a:ea typeface="+mn-ea"/>
                <a:cs typeface="+mn-cs"/>
              </a:rPr>
              <a:t>         </a:t>
            </a:r>
          </a:p>
          <a:p>
            <a:r>
              <a:rPr lang="ru-RU" sz="1200" kern="1200" dirty="0">
                <a:solidFill>
                  <a:schemeClr val="tx1"/>
                </a:solidFill>
                <a:effectLst/>
                <a:latin typeface="+mn-lt"/>
                <a:ea typeface="+mn-ea"/>
                <a:cs typeface="+mn-cs"/>
              </a:rPr>
              <a:t>      16% обучающихся выполнили работу каллиграфически правильно, без ошибок, 41,5% обучающихся допустили 1-2 ошибки на изученные орфограммы, 28,5% - допустили 3,4 ошибки на изученные правила. Не справились с работой 13% обучающихся.</a:t>
            </a:r>
          </a:p>
          <a:p>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5"/>
          </p:nvPr>
        </p:nvSpPr>
        <p:spPr/>
        <p:txBody>
          <a:bodyPr/>
          <a:lstStyle/>
          <a:p>
            <a:fld id="{825612F4-763F-4005-83C6-755CE9B58F92}" type="slidenum">
              <a:rPr lang="ru-RU" smtClean="0"/>
              <a:pPr/>
              <a:t>7</a:t>
            </a:fld>
            <a:endParaRPr lang="ru-RU"/>
          </a:p>
        </p:txBody>
      </p:sp>
    </p:spTree>
    <p:extLst>
      <p:ext uri="{BB962C8B-B14F-4D97-AF65-F5344CB8AC3E}">
        <p14:creationId xmlns:p14="http://schemas.microsoft.com/office/powerpoint/2010/main" val="627615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a:solidFill>
                  <a:schemeClr val="tx1"/>
                </a:solidFill>
                <a:effectLst/>
                <a:latin typeface="+mn-lt"/>
                <a:ea typeface="+mn-ea"/>
                <a:cs typeface="+mn-cs"/>
              </a:rPr>
              <a:t>Имеются пробелы в знаниях  по темам: «Гласные после шипящих» (</a:t>
            </a:r>
            <a:r>
              <a:rPr lang="ru-RU" sz="1200" kern="1200" dirty="0" err="1">
                <a:solidFill>
                  <a:schemeClr val="tx1"/>
                </a:solidFill>
                <a:effectLst/>
                <a:latin typeface="+mn-lt"/>
                <a:ea typeface="+mn-ea"/>
                <a:cs typeface="+mn-cs"/>
              </a:rPr>
              <a:t>жи</a:t>
            </a:r>
            <a:r>
              <a:rPr lang="ru-RU" sz="1200" kern="1200" dirty="0">
                <a:solidFill>
                  <a:schemeClr val="tx1"/>
                </a:solidFill>
                <a:effectLst/>
                <a:latin typeface="+mn-lt"/>
                <a:ea typeface="+mn-ea"/>
                <a:cs typeface="+mn-cs"/>
              </a:rPr>
              <a:t>-ши, </a:t>
            </a:r>
            <a:r>
              <a:rPr lang="ru-RU" sz="1200" kern="1200" dirty="0" err="1">
                <a:solidFill>
                  <a:schemeClr val="tx1"/>
                </a:solidFill>
                <a:effectLst/>
                <a:latin typeface="+mn-lt"/>
                <a:ea typeface="+mn-ea"/>
                <a:cs typeface="+mn-cs"/>
              </a:rPr>
              <a:t>ча</a:t>
            </a:r>
            <a:r>
              <a:rPr lang="ru-RU" sz="1200" kern="1200" dirty="0">
                <a:solidFill>
                  <a:schemeClr val="tx1"/>
                </a:solidFill>
                <a:effectLst/>
                <a:latin typeface="+mn-lt"/>
                <a:ea typeface="+mn-ea"/>
                <a:cs typeface="+mn-cs"/>
              </a:rPr>
              <a:t>-ща, чу-</a:t>
            </a:r>
            <a:r>
              <a:rPr lang="ru-RU" sz="1200" kern="1200" dirty="0" err="1">
                <a:solidFill>
                  <a:schemeClr val="tx1"/>
                </a:solidFill>
                <a:effectLst/>
                <a:latin typeface="+mn-lt"/>
                <a:ea typeface="+mn-ea"/>
                <a:cs typeface="+mn-cs"/>
              </a:rPr>
              <a:t>щу</a:t>
            </a:r>
            <a:r>
              <a:rPr lang="ru-RU" sz="1200" kern="1200" dirty="0">
                <a:solidFill>
                  <a:schemeClr val="tx1"/>
                </a:solidFill>
                <a:effectLst/>
                <a:latin typeface="+mn-lt"/>
                <a:ea typeface="+mn-ea"/>
                <a:cs typeface="+mn-cs"/>
              </a:rPr>
              <a:t>) -25% обучающихся, «Пропуск, замена, вставка букв» -20%, «Двойные согласные» - 22%, «Разделительный Ь» - 28%. </a:t>
            </a:r>
          </a:p>
          <a:p>
            <a:r>
              <a:rPr lang="ru-RU" sz="1200" kern="1200" dirty="0">
                <a:solidFill>
                  <a:schemeClr val="tx1"/>
                </a:solidFill>
                <a:effectLst/>
                <a:latin typeface="+mn-lt"/>
                <a:ea typeface="+mn-ea"/>
                <a:cs typeface="+mn-cs"/>
              </a:rPr>
              <a:t>После   летних   каникул   значительно   снизился   уровень   усвоенного   учебного во   2   классе материала. Это можно пронаблюдать при анализе выполнения грамматического задания. Много ошибок и неточностей было допущено при выполнении фонетического разбора слова, нахождении грамматической основы слова, делении слов на слоги. Есть обучающиеся, которые не приступили к выполнению задания.</a:t>
            </a:r>
          </a:p>
          <a:p>
            <a:r>
              <a:rPr lang="ru-RU" sz="1200" kern="1200" dirty="0">
                <a:solidFill>
                  <a:schemeClr val="tx1"/>
                </a:solidFill>
                <a:effectLst/>
                <a:latin typeface="+mn-lt"/>
                <a:ea typeface="+mn-ea"/>
                <a:cs typeface="+mn-cs"/>
              </a:rPr>
              <a:t>        Выводы:</a:t>
            </a:r>
          </a:p>
          <a:p>
            <a:pPr lvl="0"/>
            <a:r>
              <a:rPr lang="ru-RU" sz="1200" kern="1200" dirty="0">
                <a:solidFill>
                  <a:schemeClr val="tx1"/>
                </a:solidFill>
                <a:effectLst/>
                <a:latin typeface="+mn-lt"/>
                <a:ea typeface="+mn-ea"/>
                <a:cs typeface="+mn-cs"/>
              </a:rPr>
              <a:t>Провести с обучающимися работу над ошибками в диктанте.</a:t>
            </a:r>
          </a:p>
          <a:p>
            <a:pPr lvl="0"/>
            <a:r>
              <a:rPr lang="ru-RU" sz="1200" kern="1200" dirty="0">
                <a:solidFill>
                  <a:schemeClr val="tx1"/>
                </a:solidFill>
                <a:effectLst/>
                <a:latin typeface="+mn-lt"/>
                <a:ea typeface="+mn-ea"/>
                <a:cs typeface="+mn-cs"/>
              </a:rPr>
              <a:t>Продолжать работу с учащимися по распознаванию орфограмм  корня слова, подбору проверочных слов разных частей речи. </a:t>
            </a:r>
          </a:p>
          <a:p>
            <a:pPr lvl="0"/>
            <a:r>
              <a:rPr lang="ru-RU" sz="1200" kern="1200" dirty="0">
                <a:solidFill>
                  <a:schemeClr val="tx1"/>
                </a:solidFill>
                <a:effectLst/>
                <a:latin typeface="+mn-lt"/>
                <a:ea typeface="+mn-ea"/>
                <a:cs typeface="+mn-cs"/>
              </a:rPr>
              <a:t>Организовать индивидуальную и групповую работу с целью ликвидации пробелов в знаниях обучающихся: повторить правила на изученные темы, проводить на каждом уроке словарную работу, объяснительные и предупредительные диктанты.</a:t>
            </a:r>
          </a:p>
          <a:p>
            <a:pPr lvl="0"/>
            <a:r>
              <a:rPr lang="ru-RU" sz="1200" kern="1200" dirty="0">
                <a:solidFill>
                  <a:schemeClr val="tx1"/>
                </a:solidFill>
                <a:effectLst/>
                <a:latin typeface="+mn-lt"/>
                <a:ea typeface="+mn-ea"/>
                <a:cs typeface="+mn-cs"/>
              </a:rPr>
              <a:t>Продумать систему повторения пройденного материала на уроках русского языка в 3классе, а также: усилить индивидуальную работу со слабоуспевающими и одаренными детьми.</a:t>
            </a:r>
          </a:p>
          <a:p>
            <a:r>
              <a:rPr lang="ru-RU" sz="1200" kern="1200" dirty="0">
                <a:solidFill>
                  <a:schemeClr val="tx1"/>
                </a:solidFill>
                <a:effectLst/>
                <a:latin typeface="+mn-lt"/>
                <a:ea typeface="+mn-ea"/>
                <a:cs typeface="+mn-cs"/>
              </a:rPr>
              <a:t>Организовать индивидуальную работу с обучающимися, получившими неудовлетворительные отметки за работу. </a:t>
            </a:r>
          </a:p>
          <a:p>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8</a:t>
            </a:fld>
            <a:endParaRPr lang="ru-RU"/>
          </a:p>
        </p:txBody>
      </p:sp>
    </p:spTree>
    <p:extLst>
      <p:ext uri="{BB962C8B-B14F-4D97-AF65-F5344CB8AC3E}">
        <p14:creationId xmlns:p14="http://schemas.microsoft.com/office/powerpoint/2010/main" val="3698348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r>
              <a:rPr lang="ru-RU" sz="1200" kern="1200" dirty="0">
                <a:solidFill>
                  <a:schemeClr val="tx1"/>
                </a:solidFill>
                <a:effectLst/>
                <a:latin typeface="+mn-lt"/>
                <a:ea typeface="+mn-ea"/>
                <a:cs typeface="+mn-cs"/>
              </a:rPr>
              <a:t>498 чел.</a:t>
            </a:r>
          </a:p>
          <a:p>
            <a:r>
              <a:rPr lang="ru-RU" sz="1200" b="1" kern="1200" dirty="0">
                <a:solidFill>
                  <a:schemeClr val="tx1"/>
                </a:solidFill>
                <a:effectLst/>
                <a:latin typeface="+mn-lt"/>
                <a:ea typeface="+mn-ea"/>
                <a:cs typeface="+mn-cs"/>
              </a:rPr>
              <a:t>Форма проведения:</a:t>
            </a:r>
            <a:r>
              <a:rPr lang="ru-RU" sz="1200" kern="1200" dirty="0">
                <a:solidFill>
                  <a:schemeClr val="tx1"/>
                </a:solidFill>
                <a:effectLst/>
                <a:latin typeface="+mn-lt"/>
                <a:ea typeface="+mn-ea"/>
                <a:cs typeface="+mn-cs"/>
              </a:rPr>
              <a:t> «Комбинированная контрольная работа». </a:t>
            </a:r>
          </a:p>
          <a:p>
            <a:r>
              <a:rPr lang="ru-RU" sz="1200" i="1" kern="1200" dirty="0">
                <a:solidFill>
                  <a:schemeClr val="tx1"/>
                </a:solidFill>
                <a:effectLst/>
                <a:latin typeface="+mn-lt"/>
                <a:ea typeface="+mn-ea"/>
                <a:cs typeface="+mn-cs"/>
              </a:rPr>
              <a:t>Цель контрольной работы: </a:t>
            </a:r>
            <a:r>
              <a:rPr lang="ru-RU" sz="1200" kern="1200" dirty="0">
                <a:solidFill>
                  <a:schemeClr val="tx1"/>
                </a:solidFill>
                <a:effectLst/>
                <a:latin typeface="+mn-lt"/>
                <a:ea typeface="+mn-ea"/>
                <a:cs typeface="+mn-cs"/>
              </a:rPr>
              <a:t>определение достижения учащимися уровня обязательной подготовки по курсу математики 2-го класса, а также </a:t>
            </a:r>
            <a:r>
              <a:rPr lang="ru-RU" sz="1200" kern="1200" dirty="0" err="1">
                <a:solidFill>
                  <a:schemeClr val="tx1"/>
                </a:solidFill>
                <a:effectLst/>
                <a:latin typeface="+mn-lt"/>
                <a:ea typeface="+mn-ea"/>
                <a:cs typeface="+mn-cs"/>
              </a:rPr>
              <a:t>сформированности</a:t>
            </a:r>
            <a:r>
              <a:rPr lang="ru-RU" sz="1200" kern="1200" dirty="0">
                <a:solidFill>
                  <a:schemeClr val="tx1"/>
                </a:solidFill>
                <a:effectLst/>
                <a:latin typeface="+mn-lt"/>
                <a:ea typeface="+mn-ea"/>
                <a:cs typeface="+mn-cs"/>
              </a:rPr>
              <a:t> обще-учебных умений – пространственных представлений, ориентации в пространстве, правильного восприятия учебной задачи, контроля и корректировки собственных действий по ходу выполнения задания.</a:t>
            </a:r>
          </a:p>
          <a:p>
            <a:pPr fontAlgn="base" hangingPunct="0"/>
            <a:r>
              <a:rPr lang="ru-RU" sz="1200" i="1" kern="1200" dirty="0">
                <a:solidFill>
                  <a:schemeClr val="tx1"/>
                </a:solidFill>
                <a:effectLst/>
                <a:latin typeface="+mn-lt"/>
                <a:ea typeface="+mn-ea"/>
                <a:cs typeface="+mn-cs"/>
              </a:rPr>
              <a:t>Содержание контрольной работы</a:t>
            </a:r>
            <a:r>
              <a:rPr lang="ru-RU" sz="1200" kern="1200" dirty="0">
                <a:solidFill>
                  <a:schemeClr val="tx1"/>
                </a:solidFill>
                <a:effectLst/>
                <a:latin typeface="+mn-lt"/>
                <a:ea typeface="+mn-ea"/>
                <a:cs typeface="+mn-cs"/>
              </a:rPr>
              <a:t> определяется требованиями ФГОС к результатам освоения основной образовательной программы, соответствует планируемым результатам стандарта и требованиям к математической подготовке второклассников в авторских программах к учебникам, включенным в «Федеральный перечень учебников для 2 класса, рекомендованных Министерством образования и науки РФ на 2019-20учебный год».</a:t>
            </a:r>
          </a:p>
          <a:p>
            <a:r>
              <a:rPr lang="ru-RU" sz="1200" kern="1200" dirty="0">
                <a:solidFill>
                  <a:schemeClr val="tx1"/>
                </a:solidFill>
                <a:effectLst/>
                <a:latin typeface="+mn-lt"/>
                <a:ea typeface="+mn-ea"/>
                <a:cs typeface="+mn-cs"/>
              </a:rPr>
              <a:t>Содержание работы ориентировано на нормативные требования к математической подготовке учащихся на начало 3 класса.</a:t>
            </a:r>
          </a:p>
          <a:p>
            <a:r>
              <a:rPr lang="ru-RU" sz="1200" kern="1200" dirty="0">
                <a:solidFill>
                  <a:schemeClr val="tx1"/>
                </a:solidFill>
                <a:effectLst/>
                <a:latin typeface="+mn-lt"/>
                <a:ea typeface="+mn-ea"/>
                <a:cs typeface="+mn-cs"/>
              </a:rPr>
              <a:t>Задания входной контрольной работы составлены на материале следующих блоков содержания курса начальной школы: «Числа и величины», «Арифметические действия», «Работа с текстовыми задачами», «Пространственные отношения. Геометрические фигуры» и «Геометрические величины», «Работа с информацией».</a:t>
            </a:r>
          </a:p>
          <a:p>
            <a:endParaRPr lang="ru-R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a:solidFill>
                  <a:schemeClr val="tx1"/>
                </a:solidFill>
                <a:effectLst/>
                <a:latin typeface="+mn-lt"/>
                <a:ea typeface="+mn-ea"/>
                <a:cs typeface="+mn-cs"/>
              </a:rPr>
              <a:t>Анализ входной контрольной работы по математике показал, что низкий 15 базовый 73 повышенный 15</a:t>
            </a:r>
          </a:p>
          <a:p>
            <a:endParaRPr lang="ru-RU" sz="1200" kern="1200" dirty="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5"/>
          </p:nvPr>
        </p:nvSpPr>
        <p:spPr/>
        <p:txBody>
          <a:bodyPr/>
          <a:lstStyle/>
          <a:p>
            <a:fld id="{825612F4-763F-4005-83C6-755CE9B58F92}" type="slidenum">
              <a:rPr lang="ru-RU" smtClean="0"/>
              <a:pPr/>
              <a:t>9</a:t>
            </a:fld>
            <a:endParaRPr lang="ru-RU"/>
          </a:p>
        </p:txBody>
      </p:sp>
    </p:spTree>
    <p:extLst>
      <p:ext uri="{BB962C8B-B14F-4D97-AF65-F5344CB8AC3E}">
        <p14:creationId xmlns:p14="http://schemas.microsoft.com/office/powerpoint/2010/main" val="80127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ru-RU"/>
              <a:t>Образец заголовка</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06.11.2020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ru-RU"/>
              <a:t>Образец заголовка</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06.11.2020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ru-RU"/>
              <a:t>Образец заголовка</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06.11.2020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pPr/>
              <a:t>06.11.2020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06.11.2020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pPr/>
              <a:t>06.11.2020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06.11.2020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06.11.2020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06.11.2020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4C71EC6-210F-42DE-9C53-41977AD35B3D}" type="datetimeFigureOut">
              <a:rPr lang="ru-RU" smtClean="0"/>
              <a:pPr/>
              <a:t>06.11.2020</a:t>
            </a:fld>
            <a:endParaRPr lang="ru-RU"/>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ru-RU"/>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722631" y="2141567"/>
            <a:ext cx="7685546" cy="1200329"/>
          </a:xfrm>
          <a:prstGeom prst="rect">
            <a:avLst/>
          </a:prstGeom>
          <a:noFill/>
        </p:spPr>
        <p:txBody>
          <a:bodyPr wrap="square" lIns="91440" tIns="45720" rIns="91440" bIns="45720">
            <a:spAutoFit/>
          </a:bodyPr>
          <a:lstStyle/>
          <a:p>
            <a:pPr algn="ctr"/>
            <a:r>
              <a:rPr lang="ru-RU" sz="2400" b="1" dirty="0">
                <a:solidFill>
                  <a:srgbClr val="C00000"/>
                </a:solidFill>
                <a:effectLst>
                  <a:outerShdw blurRad="38100" dist="38100" dir="2700000" algn="tl">
                    <a:srgbClr val="000000">
                      <a:alpha val="43137"/>
                    </a:srgbClr>
                  </a:outerShdw>
                </a:effectLst>
              </a:rPr>
              <a:t>Единый методический день педагогических работников образовательных организаций городского округа Красноуфимск</a:t>
            </a:r>
          </a:p>
        </p:txBody>
      </p:sp>
      <p:sp>
        <p:nvSpPr>
          <p:cNvPr id="4" name="Заголовок 1"/>
          <p:cNvSpPr txBox="1">
            <a:spLocks/>
          </p:cNvSpPr>
          <p:nvPr/>
        </p:nvSpPr>
        <p:spPr>
          <a:xfrm>
            <a:off x="221841" y="188640"/>
            <a:ext cx="7688008" cy="1008112"/>
          </a:xfrm>
          <a:prstGeom prst="rect">
            <a:avLst/>
          </a:prstGeom>
        </p:spPr>
        <p:txBody>
          <a:bodyPr vert="horz" anchor="b">
            <a:noAutofit/>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ctr"/>
            <a:r>
              <a:rPr lang="ru-RU" sz="1800" dirty="0">
                <a:solidFill>
                  <a:schemeClr val="tx1"/>
                </a:solidFill>
                <a:cs typeface="Times New Roman" panose="02020603050405020304" pitchFamily="18" charset="0"/>
              </a:rPr>
              <a:t/>
            </a:r>
            <a:br>
              <a:rPr lang="ru-RU" sz="1800" dirty="0">
                <a:solidFill>
                  <a:schemeClr val="tx1"/>
                </a:solidFill>
                <a:cs typeface="Times New Roman" panose="02020603050405020304" pitchFamily="18" charset="0"/>
              </a:rPr>
            </a:br>
            <a:r>
              <a:rPr lang="ru-RU" sz="1800" dirty="0">
                <a:solidFill>
                  <a:schemeClr val="tx1"/>
                </a:solidFill>
                <a:cs typeface="Times New Roman" panose="02020603050405020304" pitchFamily="18" charset="0"/>
              </a:rPr>
              <a:t/>
            </a:r>
            <a:br>
              <a:rPr lang="ru-RU" sz="1800" dirty="0">
                <a:solidFill>
                  <a:schemeClr val="tx1"/>
                </a:solidFill>
                <a:cs typeface="Times New Roman" panose="02020603050405020304" pitchFamily="18" charset="0"/>
              </a:rPr>
            </a:br>
            <a:r>
              <a:rPr lang="ru-RU" sz="1800" dirty="0">
                <a:solidFill>
                  <a:schemeClr val="tx1"/>
                </a:solidFill>
                <a:cs typeface="Times New Roman" panose="02020603050405020304" pitchFamily="18" charset="0"/>
              </a:rPr>
              <a:t>Муниципальный орган управления образованием</a:t>
            </a:r>
            <a:br>
              <a:rPr lang="ru-RU" sz="1800" dirty="0">
                <a:solidFill>
                  <a:schemeClr val="tx1"/>
                </a:solidFill>
                <a:cs typeface="Times New Roman" panose="02020603050405020304" pitchFamily="18" charset="0"/>
              </a:rPr>
            </a:br>
            <a:r>
              <a:rPr lang="ru-RU" sz="1800" dirty="0">
                <a:solidFill>
                  <a:schemeClr val="tx1"/>
                </a:solidFill>
                <a:cs typeface="Times New Roman" panose="02020603050405020304" pitchFamily="18" charset="0"/>
              </a:rPr>
              <a:t>Управление образованием городского округа Красноуфимск</a:t>
            </a:r>
          </a:p>
        </p:txBody>
      </p:sp>
      <p:pic>
        <p:nvPicPr>
          <p:cNvPr id="5" name="Picture 2" descr="http://www.hrono.ru/heraldicum/russia/subjects/towns/images/krasufa3.gif"/>
          <p:cNvPicPr>
            <a:picLocks noChangeAspect="1" noChangeArrowheads="1"/>
          </p:cNvPicPr>
          <p:nvPr/>
        </p:nvPicPr>
        <p:blipFill>
          <a:blip r:embed="rId3" cstate="print"/>
          <a:srcRect/>
          <a:stretch>
            <a:fillRect/>
          </a:stretch>
        </p:blipFill>
        <p:spPr bwMode="auto">
          <a:xfrm>
            <a:off x="7961030" y="188640"/>
            <a:ext cx="1008112" cy="1259183"/>
          </a:xfrm>
          <a:prstGeom prst="rect">
            <a:avLst/>
          </a:prstGeom>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7" name="Заголовок 1"/>
          <p:cNvSpPr txBox="1">
            <a:spLocks/>
          </p:cNvSpPr>
          <p:nvPr/>
        </p:nvSpPr>
        <p:spPr>
          <a:xfrm>
            <a:off x="532956" y="4725144"/>
            <a:ext cx="8064895" cy="1152128"/>
          </a:xfrm>
          <a:prstGeom prst="rect">
            <a:avLst/>
          </a:prstGeom>
        </p:spPr>
        <p:txBody>
          <a:bodyPr vert="horz" anchor="b">
            <a:noAutofit/>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ctr"/>
            <a:r>
              <a:rPr lang="ru-RU" sz="2400" dirty="0"/>
              <a:t>ИТОГИ ПРОВЕДЕНИЯ МОНИТОРИНГОВЫХ ПРОЦЕДУР ПО ОЦЕНКЕ КАЧЕСТВА ПОДГОТОВКИ ОБУЧАЮЩИХСЯ В СЕНТЯБРЕ-ОКТЯБРЕ</a:t>
            </a:r>
          </a:p>
          <a:p>
            <a:pPr algn="ctr"/>
            <a:r>
              <a:rPr lang="ru-RU" sz="2400" dirty="0"/>
              <a:t> 2020-2021 УЧЕБНОГО ГОДА</a:t>
            </a:r>
          </a:p>
          <a:p>
            <a:pPr algn="ctr"/>
            <a:endParaRPr lang="ru-RU" sz="3600" dirty="0">
              <a:solidFill>
                <a:schemeClr val="tx1"/>
              </a:solidFill>
              <a:effectLst>
                <a:outerShdw blurRad="38100" dist="38100" dir="2700000" algn="tl">
                  <a:srgbClr val="000000">
                    <a:alpha val="43137"/>
                  </a:srgbClr>
                </a:outerShdw>
              </a:effectLst>
            </a:endParaRPr>
          </a:p>
        </p:txBody>
      </p:sp>
      <p:sp>
        <p:nvSpPr>
          <p:cNvPr id="2" name="Подзаголовок 1"/>
          <p:cNvSpPr>
            <a:spLocks noGrp="1"/>
          </p:cNvSpPr>
          <p:nvPr>
            <p:ph type="subTitle" idx="1"/>
          </p:nvPr>
        </p:nvSpPr>
        <p:spPr>
          <a:xfrm>
            <a:off x="1612827" y="6237312"/>
            <a:ext cx="6400800" cy="341600"/>
          </a:xfrm>
        </p:spPr>
        <p:txBody>
          <a:bodyPr>
            <a:normAutofit fontScale="85000" lnSpcReduction="20000"/>
          </a:bodyPr>
          <a:lstStyle/>
          <a:p>
            <a:pPr algn="ctr"/>
            <a:r>
              <a:rPr lang="ru-RU" b="1" dirty="0">
                <a:solidFill>
                  <a:schemeClr val="tx1"/>
                </a:solidFill>
              </a:rPr>
              <a:t>6 ноября 2020г.</a:t>
            </a:r>
          </a:p>
        </p:txBody>
      </p:sp>
    </p:spTree>
    <p:extLst>
      <p:ext uri="{BB962C8B-B14F-4D97-AF65-F5344CB8AC3E}">
        <p14:creationId xmlns:p14="http://schemas.microsoft.com/office/powerpoint/2010/main" val="2878040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5A50F8-DF02-DA42-AB80-0CDA45C86387}"/>
              </a:ext>
            </a:extLst>
          </p:cNvPr>
          <p:cNvSpPr>
            <a:spLocks noGrp="1"/>
          </p:cNvSpPr>
          <p:nvPr>
            <p:ph type="title"/>
          </p:nvPr>
        </p:nvSpPr>
        <p:spPr/>
        <p:txBody>
          <a:bodyPr>
            <a:normAutofit/>
          </a:bodyPr>
          <a:lstStyle/>
          <a:p>
            <a:r>
              <a:rPr lang="ru-RU" sz="2400" b="1" dirty="0">
                <a:solidFill>
                  <a:srgbClr val="C00000"/>
                </a:solidFill>
              </a:rPr>
              <a:t>Анализ входного контроля качества образования обучающихся 3- х классов </a:t>
            </a:r>
            <a:endParaRPr lang="ru-RU" sz="2400" dirty="0">
              <a:solidFill>
                <a:srgbClr val="C00000"/>
              </a:solidFill>
            </a:endParaRPr>
          </a:p>
        </p:txBody>
      </p:sp>
      <p:sp>
        <p:nvSpPr>
          <p:cNvPr id="3" name="Объект 2">
            <a:extLst>
              <a:ext uri="{FF2B5EF4-FFF2-40B4-BE49-F238E27FC236}">
                <a16:creationId xmlns:a16="http://schemas.microsoft.com/office/drawing/2014/main" id="{994D9224-9791-3D48-AC2A-F077E4442B46}"/>
              </a:ext>
            </a:extLst>
          </p:cNvPr>
          <p:cNvSpPr>
            <a:spLocks noGrp="1"/>
          </p:cNvSpPr>
          <p:nvPr>
            <p:ph idx="1"/>
          </p:nvPr>
        </p:nvSpPr>
        <p:spPr>
          <a:xfrm>
            <a:off x="611560" y="2564904"/>
            <a:ext cx="8075240" cy="2505580"/>
          </a:xfrm>
        </p:spPr>
        <p:txBody>
          <a:bodyPr>
            <a:normAutofit lnSpcReduction="10000"/>
          </a:bodyPr>
          <a:lstStyle/>
          <a:p>
            <a:pPr lvl="0"/>
            <a:r>
              <a:rPr lang="ru-RU" sz="1600" dirty="0"/>
              <a:t>Решение задач. Сложение и вычитание;</a:t>
            </a:r>
          </a:p>
          <a:p>
            <a:pPr lvl="0"/>
            <a:r>
              <a:rPr lang="ru-RU" sz="1600" dirty="0"/>
              <a:t>Сравнение величин;</a:t>
            </a:r>
          </a:p>
          <a:p>
            <a:pPr lvl="0"/>
            <a:r>
              <a:rPr lang="ru-RU" sz="1600" dirty="0"/>
              <a:t>Сложение и вычитание двузначных чисел;</a:t>
            </a:r>
          </a:p>
          <a:p>
            <a:pPr lvl="0"/>
            <a:r>
              <a:rPr lang="ru-RU" sz="1600" dirty="0"/>
              <a:t>Решение составной задачи (ошибки в ходе решения);</a:t>
            </a:r>
          </a:p>
          <a:p>
            <a:pPr lvl="0"/>
            <a:r>
              <a:rPr lang="ru-RU" sz="1600" dirty="0"/>
              <a:t>Геометрический материал (умение начертить прямоугольник по одной известной стороне);</a:t>
            </a:r>
          </a:p>
          <a:p>
            <a:pPr lvl="0"/>
            <a:r>
              <a:rPr lang="ru-RU" sz="1600" dirty="0"/>
              <a:t>Выполнены на недостаточном уровне задания:</a:t>
            </a:r>
          </a:p>
          <a:p>
            <a:pPr lvl="0"/>
            <a:r>
              <a:rPr lang="ru-RU" sz="1600" dirty="0"/>
              <a:t>Сложение  и вычитание с переходом через разряд в пределах 100;</a:t>
            </a:r>
          </a:p>
          <a:p>
            <a:pPr lvl="0"/>
            <a:r>
              <a:rPr lang="ru-RU" sz="1600" dirty="0"/>
              <a:t>Вычислительные ошибки или ошибки в выборе порядка действий.</a:t>
            </a:r>
          </a:p>
          <a:p>
            <a:endParaRPr lang="ru-RU" dirty="0"/>
          </a:p>
        </p:txBody>
      </p:sp>
      <p:sp>
        <p:nvSpPr>
          <p:cNvPr id="4" name="Прямоугольник 3">
            <a:extLst>
              <a:ext uri="{FF2B5EF4-FFF2-40B4-BE49-F238E27FC236}">
                <a16:creationId xmlns:a16="http://schemas.microsoft.com/office/drawing/2014/main" id="{DB428862-86A1-F946-A2B9-B25A6AA8E217}"/>
              </a:ext>
            </a:extLst>
          </p:cNvPr>
          <p:cNvSpPr/>
          <p:nvPr/>
        </p:nvSpPr>
        <p:spPr>
          <a:xfrm>
            <a:off x="683568" y="1721286"/>
            <a:ext cx="7776864" cy="646331"/>
          </a:xfrm>
          <a:prstGeom prst="rect">
            <a:avLst/>
          </a:prstGeom>
        </p:spPr>
        <p:txBody>
          <a:bodyPr wrap="square">
            <a:spAutoFit/>
          </a:bodyPr>
          <a:lstStyle/>
          <a:p>
            <a:pPr algn="ctr"/>
            <a:r>
              <a:rPr lang="ru-RU" b="1" i="1" dirty="0">
                <a:solidFill>
                  <a:schemeClr val="tx2"/>
                </a:solidFill>
              </a:rPr>
              <a:t>Проблемы, выявленные </a:t>
            </a:r>
            <a:r>
              <a:rPr lang="ru-RU" b="1" i="1" dirty="0" smtClean="0">
                <a:solidFill>
                  <a:schemeClr val="tx2"/>
                </a:solidFill>
              </a:rPr>
              <a:t>в ходе </a:t>
            </a:r>
            <a:r>
              <a:rPr lang="ru-RU" b="1" i="1" dirty="0">
                <a:solidFill>
                  <a:schemeClr val="tx2"/>
                </a:solidFill>
              </a:rPr>
              <a:t>проведения входной </a:t>
            </a:r>
            <a:r>
              <a:rPr lang="ru-RU" b="1" i="1" dirty="0" smtClean="0">
                <a:solidFill>
                  <a:schemeClr val="tx2"/>
                </a:solidFill>
              </a:rPr>
              <a:t>диагностики  </a:t>
            </a:r>
            <a:r>
              <a:rPr lang="ru-RU" b="1" i="1" dirty="0">
                <a:solidFill>
                  <a:schemeClr val="tx2"/>
                </a:solidFill>
              </a:rPr>
              <a:t>по математике:</a:t>
            </a:r>
          </a:p>
        </p:txBody>
      </p:sp>
    </p:spTree>
    <p:extLst>
      <p:ext uri="{BB962C8B-B14F-4D97-AF65-F5344CB8AC3E}">
        <p14:creationId xmlns:p14="http://schemas.microsoft.com/office/powerpoint/2010/main" val="3926971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BB0B1377-E93C-5D49-816B-4D8EEA1B4056}"/>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ru-RU" sz="1800" b="1" dirty="0">
                <a:solidFill>
                  <a:srgbClr val="C00000"/>
                </a:solidFill>
              </a:rPr>
              <a:t>Анализ входного контроля качества образования обучающихся 4- х классов по русскому языку :</a:t>
            </a:r>
            <a:endParaRPr lang="ru-RU" sz="1800" dirty="0"/>
          </a:p>
        </p:txBody>
      </p:sp>
      <p:graphicFrame>
        <p:nvGraphicFramePr>
          <p:cNvPr id="6" name="Диаграмма 5">
            <a:extLst>
              <a:ext uri="{FF2B5EF4-FFF2-40B4-BE49-F238E27FC236}">
                <a16:creationId xmlns:a16="http://schemas.microsoft.com/office/drawing/2014/main" id="{1A156C1A-C62A-0B42-93E1-1AD22BFA9BA1}"/>
              </a:ext>
            </a:extLst>
          </p:cNvPr>
          <p:cNvGraphicFramePr/>
          <p:nvPr>
            <p:extLst>
              <p:ext uri="{D42A27DB-BD31-4B8C-83A1-F6EECF244321}">
                <p14:modId xmlns:p14="http://schemas.microsoft.com/office/powerpoint/2010/main" val="532864056"/>
              </p:ext>
            </p:extLst>
          </p:nvPr>
        </p:nvGraphicFramePr>
        <p:xfrm>
          <a:off x="4139952" y="2459941"/>
          <a:ext cx="4752528" cy="29852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Объект 12">
            <a:extLst>
              <a:ext uri="{FF2B5EF4-FFF2-40B4-BE49-F238E27FC236}">
                <a16:creationId xmlns:a16="http://schemas.microsoft.com/office/drawing/2014/main" id="{FF60CB6F-BB26-C940-A9C7-850BD005AA93}"/>
              </a:ext>
            </a:extLst>
          </p:cNvPr>
          <p:cNvGraphicFramePr>
            <a:graphicFrameLocks noGrp="1"/>
          </p:cNvGraphicFramePr>
          <p:nvPr>
            <p:ph idx="1"/>
            <p:extLst>
              <p:ext uri="{D42A27DB-BD31-4B8C-83A1-F6EECF244321}">
                <p14:modId xmlns:p14="http://schemas.microsoft.com/office/powerpoint/2010/main" val="2868365994"/>
              </p:ext>
            </p:extLst>
          </p:nvPr>
        </p:nvGraphicFramePr>
        <p:xfrm>
          <a:off x="323529" y="1988840"/>
          <a:ext cx="3816423" cy="345638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45040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5A50F8-DF02-DA42-AB80-0CDA45C86387}"/>
              </a:ext>
            </a:extLst>
          </p:cNvPr>
          <p:cNvSpPr>
            <a:spLocks noGrp="1"/>
          </p:cNvSpPr>
          <p:nvPr>
            <p:ph type="title"/>
          </p:nvPr>
        </p:nvSpPr>
        <p:spPr/>
        <p:txBody>
          <a:bodyPr>
            <a:normAutofit/>
          </a:bodyPr>
          <a:lstStyle/>
          <a:p>
            <a:r>
              <a:rPr lang="ru-RU" sz="2400" b="1" dirty="0">
                <a:solidFill>
                  <a:srgbClr val="C00000"/>
                </a:solidFill>
              </a:rPr>
              <a:t>Анализ входного контроля качества образования обучающихся 4- х классов </a:t>
            </a:r>
            <a:endParaRPr lang="ru-RU" sz="2400" dirty="0">
              <a:solidFill>
                <a:srgbClr val="C00000"/>
              </a:solidFill>
            </a:endParaRPr>
          </a:p>
        </p:txBody>
      </p:sp>
      <p:sp>
        <p:nvSpPr>
          <p:cNvPr id="3" name="Объект 2">
            <a:extLst>
              <a:ext uri="{FF2B5EF4-FFF2-40B4-BE49-F238E27FC236}">
                <a16:creationId xmlns:a16="http://schemas.microsoft.com/office/drawing/2014/main" id="{994D9224-9791-3D48-AC2A-F077E4442B46}"/>
              </a:ext>
            </a:extLst>
          </p:cNvPr>
          <p:cNvSpPr>
            <a:spLocks noGrp="1"/>
          </p:cNvSpPr>
          <p:nvPr>
            <p:ph idx="1"/>
          </p:nvPr>
        </p:nvSpPr>
        <p:spPr>
          <a:xfrm>
            <a:off x="589856" y="2435588"/>
            <a:ext cx="8075240" cy="4233772"/>
          </a:xfrm>
        </p:spPr>
        <p:txBody>
          <a:bodyPr>
            <a:normAutofit fontScale="92500" lnSpcReduction="20000"/>
          </a:bodyPr>
          <a:lstStyle/>
          <a:p>
            <a:r>
              <a:rPr lang="ru-RU" dirty="0"/>
              <a:t>Определение падежей у имен существительных.</a:t>
            </a:r>
          </a:p>
          <a:p>
            <a:r>
              <a:rPr lang="ru-RU" dirty="0"/>
              <a:t>Выделение в словах с однозначно выделяемыми морфемами окончания, корня, приставки, суффикса. </a:t>
            </a:r>
          </a:p>
          <a:p>
            <a:r>
              <a:rPr lang="ru-RU" dirty="0"/>
              <a:t>Безударные гласные в корне слова;</a:t>
            </a:r>
          </a:p>
          <a:p>
            <a:r>
              <a:rPr lang="ru-RU" dirty="0"/>
              <a:t>Выделение грамматической основы предложения;</a:t>
            </a:r>
          </a:p>
          <a:p>
            <a:r>
              <a:rPr lang="ru-RU" dirty="0"/>
              <a:t>Пропуск, замена букв и искажение слов;</a:t>
            </a:r>
          </a:p>
          <a:p>
            <a:r>
              <a:rPr lang="ru-RU" dirty="0"/>
              <a:t>Проверяемые  безударные гласные, парные согласные, непроизносимые согласные</a:t>
            </a:r>
          </a:p>
          <a:p>
            <a:r>
              <a:rPr lang="ru-RU" dirty="0"/>
              <a:t>Подбирать проверочные слова.</a:t>
            </a:r>
          </a:p>
          <a:p>
            <a:r>
              <a:rPr lang="ru-RU" dirty="0"/>
              <a:t>Распознавать части речи в предложении, находить грамматическую основу. </a:t>
            </a:r>
          </a:p>
          <a:p>
            <a:r>
              <a:rPr lang="ru-RU" dirty="0"/>
              <a:t>Подбирать антонимы из текста.</a:t>
            </a:r>
          </a:p>
        </p:txBody>
      </p:sp>
      <p:sp>
        <p:nvSpPr>
          <p:cNvPr id="4" name="Прямоугольник 3">
            <a:extLst>
              <a:ext uri="{FF2B5EF4-FFF2-40B4-BE49-F238E27FC236}">
                <a16:creationId xmlns:a16="http://schemas.microsoft.com/office/drawing/2014/main" id="{DB428862-86A1-F946-A2B9-B25A6AA8E217}"/>
              </a:ext>
            </a:extLst>
          </p:cNvPr>
          <p:cNvSpPr/>
          <p:nvPr/>
        </p:nvSpPr>
        <p:spPr>
          <a:xfrm>
            <a:off x="683568" y="1632545"/>
            <a:ext cx="7776864" cy="646331"/>
          </a:xfrm>
          <a:prstGeom prst="rect">
            <a:avLst/>
          </a:prstGeom>
        </p:spPr>
        <p:txBody>
          <a:bodyPr wrap="square">
            <a:spAutoFit/>
          </a:bodyPr>
          <a:lstStyle/>
          <a:p>
            <a:pPr algn="ctr"/>
            <a:r>
              <a:rPr lang="ru-RU" b="1" i="1" dirty="0">
                <a:solidFill>
                  <a:schemeClr val="tx2"/>
                </a:solidFill>
              </a:rPr>
              <a:t>Проблемы, выявленные </a:t>
            </a:r>
            <a:r>
              <a:rPr lang="ru-RU" b="1" i="1" dirty="0" smtClean="0">
                <a:solidFill>
                  <a:schemeClr val="tx2"/>
                </a:solidFill>
              </a:rPr>
              <a:t>в ходе </a:t>
            </a:r>
            <a:r>
              <a:rPr lang="ru-RU" b="1" i="1" dirty="0">
                <a:solidFill>
                  <a:schemeClr val="tx2"/>
                </a:solidFill>
              </a:rPr>
              <a:t>проведения входной </a:t>
            </a:r>
            <a:r>
              <a:rPr lang="ru-RU" b="1" i="1" dirty="0" smtClean="0">
                <a:solidFill>
                  <a:schemeClr val="tx2"/>
                </a:solidFill>
              </a:rPr>
              <a:t>диагностики  </a:t>
            </a:r>
            <a:r>
              <a:rPr lang="ru-RU" b="1" i="1" dirty="0">
                <a:solidFill>
                  <a:schemeClr val="tx2"/>
                </a:solidFill>
              </a:rPr>
              <a:t>по русскому языку:</a:t>
            </a:r>
          </a:p>
        </p:txBody>
      </p:sp>
    </p:spTree>
    <p:extLst>
      <p:ext uri="{BB962C8B-B14F-4D97-AF65-F5344CB8AC3E}">
        <p14:creationId xmlns:p14="http://schemas.microsoft.com/office/powerpoint/2010/main" val="254135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BB0B1377-E93C-5D49-816B-4D8EEA1B4056}"/>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ru-RU" sz="1800" b="1" dirty="0">
                <a:solidFill>
                  <a:srgbClr val="C00000"/>
                </a:solidFill>
              </a:rPr>
              <a:t>Анализ входного контроля качества образования обучающихся 4- х классов по математике :</a:t>
            </a:r>
            <a:endParaRPr lang="ru-RU" sz="1800" dirty="0"/>
          </a:p>
        </p:txBody>
      </p:sp>
      <p:graphicFrame>
        <p:nvGraphicFramePr>
          <p:cNvPr id="6" name="Диаграмма 5">
            <a:extLst>
              <a:ext uri="{FF2B5EF4-FFF2-40B4-BE49-F238E27FC236}">
                <a16:creationId xmlns:a16="http://schemas.microsoft.com/office/drawing/2014/main" id="{1A156C1A-C62A-0B42-93E1-1AD22BFA9BA1}"/>
              </a:ext>
            </a:extLst>
          </p:cNvPr>
          <p:cNvGraphicFramePr/>
          <p:nvPr>
            <p:extLst>
              <p:ext uri="{D42A27DB-BD31-4B8C-83A1-F6EECF244321}">
                <p14:modId xmlns:p14="http://schemas.microsoft.com/office/powerpoint/2010/main" val="2128713851"/>
              </p:ext>
            </p:extLst>
          </p:nvPr>
        </p:nvGraphicFramePr>
        <p:xfrm>
          <a:off x="4139952" y="2459941"/>
          <a:ext cx="4752528" cy="29852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Объект 12">
            <a:extLst>
              <a:ext uri="{FF2B5EF4-FFF2-40B4-BE49-F238E27FC236}">
                <a16:creationId xmlns:a16="http://schemas.microsoft.com/office/drawing/2014/main" id="{ACA09FF6-C1F8-494F-B198-CBF8AAFCED48}"/>
              </a:ext>
            </a:extLst>
          </p:cNvPr>
          <p:cNvGraphicFramePr>
            <a:graphicFrameLocks noGrp="1"/>
          </p:cNvGraphicFramePr>
          <p:nvPr>
            <p:ph idx="1"/>
            <p:extLst>
              <p:ext uri="{D42A27DB-BD31-4B8C-83A1-F6EECF244321}">
                <p14:modId xmlns:p14="http://schemas.microsoft.com/office/powerpoint/2010/main" val="3445486194"/>
              </p:ext>
            </p:extLst>
          </p:nvPr>
        </p:nvGraphicFramePr>
        <p:xfrm>
          <a:off x="-252536" y="2276872"/>
          <a:ext cx="4392488" cy="295232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55146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5A50F8-DF02-DA42-AB80-0CDA45C86387}"/>
              </a:ext>
            </a:extLst>
          </p:cNvPr>
          <p:cNvSpPr>
            <a:spLocks noGrp="1"/>
          </p:cNvSpPr>
          <p:nvPr>
            <p:ph type="title"/>
          </p:nvPr>
        </p:nvSpPr>
        <p:spPr/>
        <p:txBody>
          <a:bodyPr>
            <a:normAutofit/>
          </a:bodyPr>
          <a:lstStyle/>
          <a:p>
            <a:r>
              <a:rPr lang="ru-RU" sz="2400" b="1" dirty="0">
                <a:solidFill>
                  <a:srgbClr val="C00000"/>
                </a:solidFill>
              </a:rPr>
              <a:t>Анализ входного контроля качества образования обучающихся 4- х классов </a:t>
            </a:r>
            <a:endParaRPr lang="ru-RU" sz="2400" dirty="0">
              <a:solidFill>
                <a:srgbClr val="C00000"/>
              </a:solidFill>
            </a:endParaRPr>
          </a:p>
        </p:txBody>
      </p:sp>
      <p:sp>
        <p:nvSpPr>
          <p:cNvPr id="3" name="Объект 2">
            <a:extLst>
              <a:ext uri="{FF2B5EF4-FFF2-40B4-BE49-F238E27FC236}">
                <a16:creationId xmlns:a16="http://schemas.microsoft.com/office/drawing/2014/main" id="{994D9224-9791-3D48-AC2A-F077E4442B46}"/>
              </a:ext>
            </a:extLst>
          </p:cNvPr>
          <p:cNvSpPr>
            <a:spLocks noGrp="1"/>
          </p:cNvSpPr>
          <p:nvPr>
            <p:ph idx="1"/>
          </p:nvPr>
        </p:nvSpPr>
        <p:spPr>
          <a:xfrm>
            <a:off x="611560" y="2564904"/>
            <a:ext cx="8075240" cy="3600400"/>
          </a:xfrm>
        </p:spPr>
        <p:txBody>
          <a:bodyPr>
            <a:normAutofit fontScale="62500" lnSpcReduction="20000"/>
          </a:bodyPr>
          <a:lstStyle/>
          <a:p>
            <a:pPr>
              <a:lnSpc>
                <a:spcPct val="170000"/>
              </a:lnSpc>
            </a:pPr>
            <a:r>
              <a:rPr lang="ru-RU" dirty="0"/>
              <a:t>Сбор и представление информации, связанной со счётом (пересчётом), измерением величин; фиксирование, анализ полученной информации. </a:t>
            </a:r>
          </a:p>
          <a:p>
            <a:pPr>
              <a:lnSpc>
                <a:spcPct val="170000"/>
              </a:lnSpc>
            </a:pPr>
            <a:r>
              <a:rPr lang="ru-RU" dirty="0"/>
              <a:t>Зависимости между величинами. Площадь геометрической фигур. </a:t>
            </a:r>
          </a:p>
          <a:p>
            <a:pPr>
              <a:lnSpc>
                <a:spcPct val="170000"/>
              </a:lnSpc>
            </a:pPr>
            <a:r>
              <a:rPr lang="ru-RU" dirty="0"/>
              <a:t>Числовое выражение. Установление порядка выполнения действий в числовых выражениях со скобками и без скобок. Нахождение значения числового выражения</a:t>
            </a:r>
          </a:p>
          <a:p>
            <a:pPr>
              <a:lnSpc>
                <a:spcPct val="170000"/>
              </a:lnSpc>
            </a:pPr>
            <a:r>
              <a:rPr lang="ru-RU" dirty="0"/>
              <a:t>Решение уравнений (связь между компонентами и результатами действий);</a:t>
            </a:r>
          </a:p>
          <a:p>
            <a:pPr>
              <a:lnSpc>
                <a:spcPct val="170000"/>
              </a:lnSpc>
            </a:pPr>
            <a:r>
              <a:rPr lang="ru-RU" dirty="0"/>
              <a:t>Нахождение периметра и площади геометрических фигур.</a:t>
            </a:r>
          </a:p>
          <a:p>
            <a:pPr>
              <a:lnSpc>
                <a:spcPct val="170000"/>
              </a:lnSpc>
            </a:pPr>
            <a:r>
              <a:rPr lang="ru-RU" dirty="0"/>
              <a:t>Устные приёмы вычислений в пределах 1000 (</a:t>
            </a:r>
            <a:r>
              <a:rPr lang="ru-RU" dirty="0" err="1"/>
              <a:t>внетабличные</a:t>
            </a:r>
            <a:r>
              <a:rPr lang="ru-RU" dirty="0"/>
              <a:t> случаи умножения и деления; сложение и вычитание с переходом через разряд).</a:t>
            </a:r>
          </a:p>
          <a:p>
            <a:endParaRPr lang="ru-RU" dirty="0"/>
          </a:p>
        </p:txBody>
      </p:sp>
      <p:sp>
        <p:nvSpPr>
          <p:cNvPr id="4" name="Прямоугольник 3">
            <a:extLst>
              <a:ext uri="{FF2B5EF4-FFF2-40B4-BE49-F238E27FC236}">
                <a16:creationId xmlns:a16="http://schemas.microsoft.com/office/drawing/2014/main" id="{DB428862-86A1-F946-A2B9-B25A6AA8E217}"/>
              </a:ext>
            </a:extLst>
          </p:cNvPr>
          <p:cNvSpPr/>
          <p:nvPr/>
        </p:nvSpPr>
        <p:spPr>
          <a:xfrm>
            <a:off x="683568" y="1721286"/>
            <a:ext cx="7776864" cy="646331"/>
          </a:xfrm>
          <a:prstGeom prst="rect">
            <a:avLst/>
          </a:prstGeom>
        </p:spPr>
        <p:txBody>
          <a:bodyPr wrap="square">
            <a:spAutoFit/>
          </a:bodyPr>
          <a:lstStyle/>
          <a:p>
            <a:pPr algn="ctr"/>
            <a:r>
              <a:rPr lang="ru-RU" b="1" i="1" dirty="0">
                <a:solidFill>
                  <a:schemeClr val="tx2"/>
                </a:solidFill>
              </a:rPr>
              <a:t>Проблемы, выявленные </a:t>
            </a:r>
            <a:r>
              <a:rPr lang="ru-RU" b="1" i="1" dirty="0" smtClean="0">
                <a:solidFill>
                  <a:schemeClr val="tx2"/>
                </a:solidFill>
              </a:rPr>
              <a:t>в ходе </a:t>
            </a:r>
            <a:r>
              <a:rPr lang="ru-RU" b="1" i="1" dirty="0">
                <a:solidFill>
                  <a:schemeClr val="tx2"/>
                </a:solidFill>
              </a:rPr>
              <a:t>проведения входной </a:t>
            </a:r>
            <a:r>
              <a:rPr lang="ru-RU" b="1" i="1" dirty="0" smtClean="0">
                <a:solidFill>
                  <a:schemeClr val="tx2"/>
                </a:solidFill>
              </a:rPr>
              <a:t>диагностики </a:t>
            </a:r>
            <a:r>
              <a:rPr lang="ru-RU" b="1" i="1" dirty="0">
                <a:solidFill>
                  <a:schemeClr val="tx2"/>
                </a:solidFill>
              </a:rPr>
              <a:t>по математике:</a:t>
            </a:r>
          </a:p>
        </p:txBody>
      </p:sp>
    </p:spTree>
    <p:extLst>
      <p:ext uri="{BB962C8B-B14F-4D97-AF65-F5344CB8AC3E}">
        <p14:creationId xmlns:p14="http://schemas.microsoft.com/office/powerpoint/2010/main" val="1134885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70D6BFDC-AEAE-E648-8216-67AFF7A0AA2C}"/>
              </a:ext>
            </a:extLst>
          </p:cNvPr>
          <p:cNvGraphicFramePr>
            <a:graphicFrameLocks noGrp="1"/>
          </p:cNvGraphicFramePr>
          <p:nvPr>
            <p:ph idx="1"/>
            <p:extLst>
              <p:ext uri="{D42A27DB-BD31-4B8C-83A1-F6EECF244321}">
                <p14:modId xmlns:p14="http://schemas.microsoft.com/office/powerpoint/2010/main" val="3329188370"/>
              </p:ext>
            </p:extLst>
          </p:nvPr>
        </p:nvGraphicFramePr>
        <p:xfrm>
          <a:off x="827584" y="476672"/>
          <a:ext cx="7859216" cy="30243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Объект 3">
            <a:extLst>
              <a:ext uri="{FF2B5EF4-FFF2-40B4-BE49-F238E27FC236}">
                <a16:creationId xmlns:a16="http://schemas.microsoft.com/office/drawing/2014/main" id="{23E34B1A-1215-1243-9536-A978E9DC2077}"/>
              </a:ext>
            </a:extLst>
          </p:cNvPr>
          <p:cNvGraphicFramePr>
            <a:graphicFrameLocks/>
          </p:cNvGraphicFramePr>
          <p:nvPr>
            <p:extLst>
              <p:ext uri="{D42A27DB-BD31-4B8C-83A1-F6EECF244321}">
                <p14:modId xmlns:p14="http://schemas.microsoft.com/office/powerpoint/2010/main" val="3439095536"/>
              </p:ext>
            </p:extLst>
          </p:nvPr>
        </p:nvGraphicFramePr>
        <p:xfrm>
          <a:off x="642392" y="3501008"/>
          <a:ext cx="8229600" cy="335699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45855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Объект 7">
            <a:extLst>
              <a:ext uri="{FF2B5EF4-FFF2-40B4-BE49-F238E27FC236}">
                <a16:creationId xmlns:a16="http://schemas.microsoft.com/office/drawing/2014/main" id="{54A6CAA0-86CA-5742-9DB2-B1A411EA5AE7}"/>
              </a:ext>
            </a:extLst>
          </p:cNvPr>
          <p:cNvGraphicFramePr>
            <a:graphicFrameLocks noGrp="1"/>
          </p:cNvGraphicFramePr>
          <p:nvPr>
            <p:ph idx="1"/>
            <p:extLst>
              <p:ext uri="{D42A27DB-BD31-4B8C-83A1-F6EECF244321}">
                <p14:modId xmlns:p14="http://schemas.microsoft.com/office/powerpoint/2010/main" val="1024541534"/>
              </p:ext>
            </p:extLst>
          </p:nvPr>
        </p:nvGraphicFramePr>
        <p:xfrm>
          <a:off x="467544" y="404664"/>
          <a:ext cx="8208912" cy="6260644"/>
        </p:xfrm>
        <a:graphic>
          <a:graphicData uri="http://schemas.openxmlformats.org/drawingml/2006/table">
            <a:tbl>
              <a:tblPr>
                <a:tableStyleId>{5940675A-B579-460E-94D1-54222C63F5DA}</a:tableStyleId>
              </a:tblPr>
              <a:tblGrid>
                <a:gridCol w="1833907">
                  <a:extLst>
                    <a:ext uri="{9D8B030D-6E8A-4147-A177-3AD203B41FA5}">
                      <a16:colId xmlns:a16="http://schemas.microsoft.com/office/drawing/2014/main" val="1907270534"/>
                    </a:ext>
                  </a:extLst>
                </a:gridCol>
                <a:gridCol w="3143838">
                  <a:extLst>
                    <a:ext uri="{9D8B030D-6E8A-4147-A177-3AD203B41FA5}">
                      <a16:colId xmlns:a16="http://schemas.microsoft.com/office/drawing/2014/main" val="3298145680"/>
                    </a:ext>
                  </a:extLst>
                </a:gridCol>
                <a:gridCol w="3231167">
                  <a:extLst>
                    <a:ext uri="{9D8B030D-6E8A-4147-A177-3AD203B41FA5}">
                      <a16:colId xmlns:a16="http://schemas.microsoft.com/office/drawing/2014/main" val="3820132403"/>
                    </a:ext>
                  </a:extLst>
                </a:gridCol>
              </a:tblGrid>
              <a:tr h="790287">
                <a:tc>
                  <a:txBody>
                    <a:bodyPr/>
                    <a:lstStyle/>
                    <a:p>
                      <a:pPr algn="ctr" fontAlgn="ctr"/>
                      <a:r>
                        <a:rPr lang="ru-RU" sz="1200" u="none" strike="noStrike" dirty="0">
                          <a:effectLst/>
                        </a:rPr>
                        <a:t>Класс</a:t>
                      </a:r>
                      <a:endParaRPr lang="ru-RU" sz="1200" b="0" i="0" u="none" strike="noStrike" dirty="0">
                        <a:solidFill>
                          <a:srgbClr val="000000"/>
                        </a:solidFill>
                        <a:effectLst/>
                        <a:latin typeface="Liberation Serif"/>
                      </a:endParaRPr>
                    </a:p>
                  </a:txBody>
                  <a:tcPr marL="5753" marR="5753" marT="5753" marB="0" anchor="ctr">
                    <a:solidFill>
                      <a:schemeClr val="bg2"/>
                    </a:solidFill>
                  </a:tcPr>
                </a:tc>
                <a:tc>
                  <a:txBody>
                    <a:bodyPr/>
                    <a:lstStyle/>
                    <a:p>
                      <a:pPr algn="ctr" fontAlgn="ctr"/>
                      <a:r>
                        <a:rPr lang="ru-RU" sz="1200" u="none" strike="noStrike" dirty="0">
                          <a:effectLst/>
                        </a:rPr>
                        <a:t>Предмет</a:t>
                      </a:r>
                      <a:endParaRPr lang="ru-RU" sz="1200" b="0" i="0" u="none" strike="noStrike" dirty="0">
                        <a:solidFill>
                          <a:srgbClr val="000000"/>
                        </a:solidFill>
                        <a:effectLst/>
                        <a:latin typeface="Liberation Serif"/>
                      </a:endParaRPr>
                    </a:p>
                  </a:txBody>
                  <a:tcPr marL="5753" marR="5753" marT="5753" marB="0" anchor="ctr">
                    <a:solidFill>
                      <a:schemeClr val="bg2"/>
                    </a:solidFill>
                  </a:tcPr>
                </a:tc>
                <a:tc>
                  <a:txBody>
                    <a:bodyPr/>
                    <a:lstStyle/>
                    <a:p>
                      <a:pPr algn="ctr" fontAlgn="ctr"/>
                      <a:r>
                        <a:rPr lang="ru-RU" sz="1200" u="none" strike="noStrike" dirty="0">
                          <a:effectLst/>
                        </a:rPr>
                        <a:t>Количество участников ВПР, факт, чел </a:t>
                      </a:r>
                      <a:endParaRPr lang="ru-RU" sz="1200" b="0" i="0" u="none" strike="noStrike" dirty="0">
                        <a:solidFill>
                          <a:srgbClr val="000000"/>
                        </a:solidFill>
                        <a:effectLst/>
                        <a:latin typeface="Liberation Serif"/>
                      </a:endParaRPr>
                    </a:p>
                  </a:txBody>
                  <a:tcPr marL="5753" marR="5753" marT="5753" marB="0" anchor="ctr">
                    <a:solidFill>
                      <a:schemeClr val="bg2"/>
                    </a:solidFill>
                  </a:tcPr>
                </a:tc>
                <a:extLst>
                  <a:ext uri="{0D108BD9-81ED-4DB2-BD59-A6C34878D82A}">
                    <a16:rowId xmlns:a16="http://schemas.microsoft.com/office/drawing/2014/main" val="2342585969"/>
                  </a:ext>
                </a:extLst>
              </a:tr>
              <a:tr h="177173">
                <a:tc>
                  <a:txBody>
                    <a:bodyPr/>
                    <a:lstStyle/>
                    <a:p>
                      <a:pPr algn="ctr" fontAlgn="ctr"/>
                      <a:r>
                        <a:rPr lang="ru-RU" sz="1200" u="none" strike="noStrike" dirty="0">
                          <a:effectLst/>
                        </a:rPr>
                        <a:t>5</a:t>
                      </a:r>
                      <a:endParaRPr lang="ru-RU" sz="1200" b="0" i="0" u="none" strike="noStrike" dirty="0">
                        <a:solidFill>
                          <a:srgbClr val="000000"/>
                        </a:solidFill>
                        <a:effectLst/>
                        <a:latin typeface="Liberation Serif"/>
                      </a:endParaRPr>
                    </a:p>
                  </a:txBody>
                  <a:tcPr marL="5753" marR="5753" marT="5753" marB="0" anchor="ctr">
                    <a:solidFill>
                      <a:schemeClr val="bg2">
                        <a:lumMod val="90000"/>
                      </a:schemeClr>
                    </a:solidFill>
                  </a:tcPr>
                </a:tc>
                <a:tc>
                  <a:txBody>
                    <a:bodyPr/>
                    <a:lstStyle/>
                    <a:p>
                      <a:pPr algn="l" fontAlgn="ctr"/>
                      <a:r>
                        <a:rPr lang="ru-RU" sz="1200" u="none" strike="noStrike" dirty="0">
                          <a:effectLst/>
                        </a:rPr>
                        <a:t>Русский язык</a:t>
                      </a:r>
                      <a:endParaRPr lang="ru-RU" sz="1200" b="0" i="0" u="none" strike="noStrike" dirty="0">
                        <a:solidFill>
                          <a:srgbClr val="000000"/>
                        </a:solidFill>
                        <a:effectLst/>
                        <a:latin typeface="Liberation Serif"/>
                      </a:endParaRPr>
                    </a:p>
                  </a:txBody>
                  <a:tcPr marL="5753" marR="5753" marT="5753" marB="0" anchor="ctr">
                    <a:solidFill>
                      <a:schemeClr val="bg2">
                        <a:lumMod val="90000"/>
                      </a:schemeClr>
                    </a:solidFill>
                  </a:tcPr>
                </a:tc>
                <a:tc>
                  <a:txBody>
                    <a:bodyPr/>
                    <a:lstStyle/>
                    <a:p>
                      <a:pPr algn="ctr" fontAlgn="ctr"/>
                      <a:r>
                        <a:rPr lang="ru-RU" sz="1200" u="none" strike="noStrike">
                          <a:effectLst/>
                        </a:rPr>
                        <a:t>396</a:t>
                      </a:r>
                      <a:endParaRPr lang="ru-RU" sz="1200" b="1" i="0" u="none" strike="noStrike">
                        <a:solidFill>
                          <a:srgbClr val="000000"/>
                        </a:solidFill>
                        <a:effectLst/>
                        <a:latin typeface="Liberation Serif"/>
                      </a:endParaRPr>
                    </a:p>
                  </a:txBody>
                  <a:tcPr marL="5753" marR="5753" marT="5753" marB="0" anchor="ctr">
                    <a:solidFill>
                      <a:schemeClr val="bg2">
                        <a:lumMod val="90000"/>
                      </a:schemeClr>
                    </a:solidFill>
                  </a:tcPr>
                </a:tc>
                <a:extLst>
                  <a:ext uri="{0D108BD9-81ED-4DB2-BD59-A6C34878D82A}">
                    <a16:rowId xmlns:a16="http://schemas.microsoft.com/office/drawing/2014/main" val="2667380369"/>
                  </a:ext>
                </a:extLst>
              </a:tr>
              <a:tr h="177173">
                <a:tc>
                  <a:txBody>
                    <a:bodyPr/>
                    <a:lstStyle/>
                    <a:p>
                      <a:pPr algn="ctr" fontAlgn="ctr"/>
                      <a:r>
                        <a:rPr lang="ru-RU" sz="1200" u="none" strike="noStrike" dirty="0">
                          <a:effectLst/>
                        </a:rPr>
                        <a:t>5</a:t>
                      </a:r>
                      <a:endParaRPr lang="ru-RU" sz="1200" b="0" i="0" u="none" strike="noStrike" dirty="0">
                        <a:solidFill>
                          <a:srgbClr val="000000"/>
                        </a:solidFill>
                        <a:effectLst/>
                        <a:latin typeface="Liberation Serif"/>
                      </a:endParaRPr>
                    </a:p>
                  </a:txBody>
                  <a:tcPr marL="5753" marR="5753" marT="5753" marB="0" anchor="ctr">
                    <a:solidFill>
                      <a:schemeClr val="bg2">
                        <a:lumMod val="90000"/>
                      </a:schemeClr>
                    </a:solidFill>
                  </a:tcPr>
                </a:tc>
                <a:tc>
                  <a:txBody>
                    <a:bodyPr/>
                    <a:lstStyle/>
                    <a:p>
                      <a:pPr algn="l" fontAlgn="ctr"/>
                      <a:r>
                        <a:rPr lang="ru-RU" sz="1200" u="none" strike="noStrike" dirty="0">
                          <a:effectLst/>
                        </a:rPr>
                        <a:t>Математика</a:t>
                      </a:r>
                      <a:endParaRPr lang="ru-RU" sz="1200" b="0" i="0" u="none" strike="noStrike" dirty="0">
                        <a:solidFill>
                          <a:srgbClr val="000000"/>
                        </a:solidFill>
                        <a:effectLst/>
                        <a:latin typeface="Liberation Serif"/>
                      </a:endParaRPr>
                    </a:p>
                  </a:txBody>
                  <a:tcPr marL="5753" marR="5753" marT="5753" marB="0" anchor="ctr">
                    <a:solidFill>
                      <a:schemeClr val="bg2">
                        <a:lumMod val="90000"/>
                      </a:schemeClr>
                    </a:solidFill>
                  </a:tcPr>
                </a:tc>
                <a:tc>
                  <a:txBody>
                    <a:bodyPr/>
                    <a:lstStyle/>
                    <a:p>
                      <a:pPr algn="ctr" fontAlgn="ctr"/>
                      <a:r>
                        <a:rPr lang="ru-RU" sz="1200" u="none" strike="noStrike" dirty="0">
                          <a:effectLst/>
                        </a:rPr>
                        <a:t>394</a:t>
                      </a:r>
                      <a:endParaRPr lang="ru-RU" sz="1200" b="1" i="0" u="none" strike="noStrike" dirty="0">
                        <a:solidFill>
                          <a:srgbClr val="000000"/>
                        </a:solidFill>
                        <a:effectLst/>
                        <a:latin typeface="Liberation Serif"/>
                      </a:endParaRPr>
                    </a:p>
                  </a:txBody>
                  <a:tcPr marL="5753" marR="5753" marT="5753" marB="0" anchor="ctr">
                    <a:solidFill>
                      <a:schemeClr val="bg2">
                        <a:lumMod val="90000"/>
                      </a:schemeClr>
                    </a:solidFill>
                  </a:tcPr>
                </a:tc>
                <a:extLst>
                  <a:ext uri="{0D108BD9-81ED-4DB2-BD59-A6C34878D82A}">
                    <a16:rowId xmlns:a16="http://schemas.microsoft.com/office/drawing/2014/main" val="2100122167"/>
                  </a:ext>
                </a:extLst>
              </a:tr>
              <a:tr h="177173">
                <a:tc>
                  <a:txBody>
                    <a:bodyPr/>
                    <a:lstStyle/>
                    <a:p>
                      <a:pPr algn="ctr" fontAlgn="ctr"/>
                      <a:r>
                        <a:rPr lang="ru-RU" sz="1200" u="none" strike="noStrike">
                          <a:effectLst/>
                        </a:rPr>
                        <a:t>5</a:t>
                      </a:r>
                      <a:endParaRPr lang="ru-RU" sz="1200" b="0" i="0" u="none" strike="noStrike">
                        <a:solidFill>
                          <a:srgbClr val="000000"/>
                        </a:solidFill>
                        <a:effectLst/>
                        <a:latin typeface="Liberation Serif"/>
                      </a:endParaRPr>
                    </a:p>
                  </a:txBody>
                  <a:tcPr marL="5753" marR="5753" marT="5753" marB="0" anchor="ctr">
                    <a:solidFill>
                      <a:schemeClr val="bg2">
                        <a:lumMod val="90000"/>
                      </a:schemeClr>
                    </a:solidFill>
                  </a:tcPr>
                </a:tc>
                <a:tc>
                  <a:txBody>
                    <a:bodyPr/>
                    <a:lstStyle/>
                    <a:p>
                      <a:pPr algn="l" fontAlgn="ctr"/>
                      <a:r>
                        <a:rPr lang="ru-RU" sz="1200" u="none" strike="noStrike" dirty="0">
                          <a:effectLst/>
                        </a:rPr>
                        <a:t>Окружающий мир</a:t>
                      </a:r>
                      <a:endParaRPr lang="ru-RU" sz="1200" b="0" i="0" u="none" strike="noStrike" dirty="0">
                        <a:solidFill>
                          <a:srgbClr val="000000"/>
                        </a:solidFill>
                        <a:effectLst/>
                        <a:latin typeface="Liberation Serif"/>
                      </a:endParaRPr>
                    </a:p>
                  </a:txBody>
                  <a:tcPr marL="5753" marR="5753" marT="5753" marB="0" anchor="ctr">
                    <a:solidFill>
                      <a:schemeClr val="bg2">
                        <a:lumMod val="90000"/>
                      </a:schemeClr>
                    </a:solidFill>
                  </a:tcPr>
                </a:tc>
                <a:tc>
                  <a:txBody>
                    <a:bodyPr/>
                    <a:lstStyle/>
                    <a:p>
                      <a:pPr algn="ctr" fontAlgn="ctr"/>
                      <a:r>
                        <a:rPr lang="ru-RU" sz="1200" u="none" strike="noStrike" dirty="0">
                          <a:effectLst/>
                        </a:rPr>
                        <a:t>385</a:t>
                      </a:r>
                      <a:endParaRPr lang="ru-RU" sz="1200" b="1" i="0" u="none" strike="noStrike" dirty="0">
                        <a:solidFill>
                          <a:srgbClr val="000000"/>
                        </a:solidFill>
                        <a:effectLst/>
                        <a:latin typeface="Liberation Serif"/>
                      </a:endParaRPr>
                    </a:p>
                  </a:txBody>
                  <a:tcPr marL="5753" marR="5753" marT="5753" marB="0" anchor="ctr">
                    <a:solidFill>
                      <a:schemeClr val="bg2">
                        <a:lumMod val="90000"/>
                      </a:schemeClr>
                    </a:solidFill>
                  </a:tcPr>
                </a:tc>
                <a:extLst>
                  <a:ext uri="{0D108BD9-81ED-4DB2-BD59-A6C34878D82A}">
                    <a16:rowId xmlns:a16="http://schemas.microsoft.com/office/drawing/2014/main" val="4221548281"/>
                  </a:ext>
                </a:extLst>
              </a:tr>
              <a:tr h="177173">
                <a:tc>
                  <a:txBody>
                    <a:bodyPr/>
                    <a:lstStyle/>
                    <a:p>
                      <a:pPr algn="ctr" fontAlgn="ctr"/>
                      <a:r>
                        <a:rPr lang="ru-RU" sz="1200" u="none" strike="noStrike" dirty="0">
                          <a:effectLst/>
                        </a:rPr>
                        <a:t>6</a:t>
                      </a:r>
                      <a:endParaRPr lang="ru-RU" sz="1200" b="0" i="0" u="none" strike="noStrike" dirty="0">
                        <a:solidFill>
                          <a:srgbClr val="000000"/>
                        </a:solidFill>
                        <a:effectLst/>
                        <a:latin typeface="Liberation Serif"/>
                      </a:endParaRPr>
                    </a:p>
                  </a:txBody>
                  <a:tcPr marL="5753" marR="5753" marT="5753" marB="0" anchor="ctr">
                    <a:solidFill>
                      <a:schemeClr val="accent6">
                        <a:lumMod val="20000"/>
                        <a:lumOff val="80000"/>
                      </a:schemeClr>
                    </a:solidFill>
                  </a:tcPr>
                </a:tc>
                <a:tc>
                  <a:txBody>
                    <a:bodyPr/>
                    <a:lstStyle/>
                    <a:p>
                      <a:pPr algn="l" fontAlgn="ctr"/>
                      <a:r>
                        <a:rPr lang="ru-RU" sz="1200" u="none" strike="noStrike" dirty="0">
                          <a:effectLst/>
                        </a:rPr>
                        <a:t>Русский язык</a:t>
                      </a:r>
                      <a:endParaRPr lang="ru-RU" sz="1200" b="0" i="0" u="none" strike="noStrike" dirty="0">
                        <a:solidFill>
                          <a:srgbClr val="000000"/>
                        </a:solidFill>
                        <a:effectLst/>
                        <a:latin typeface="Liberation Serif"/>
                      </a:endParaRPr>
                    </a:p>
                  </a:txBody>
                  <a:tcPr marL="5753" marR="5753" marT="5753" marB="0" anchor="ctr">
                    <a:solidFill>
                      <a:schemeClr val="accent6">
                        <a:lumMod val="20000"/>
                        <a:lumOff val="80000"/>
                      </a:schemeClr>
                    </a:solidFill>
                  </a:tcPr>
                </a:tc>
                <a:tc>
                  <a:txBody>
                    <a:bodyPr/>
                    <a:lstStyle/>
                    <a:p>
                      <a:pPr algn="ctr" fontAlgn="ctr"/>
                      <a:r>
                        <a:rPr lang="ru-RU" sz="1200" u="none" strike="noStrike" dirty="0">
                          <a:effectLst/>
                        </a:rPr>
                        <a:t>388</a:t>
                      </a:r>
                      <a:endParaRPr lang="ru-RU" sz="1200" b="1" i="0" u="none" strike="noStrike" dirty="0">
                        <a:solidFill>
                          <a:srgbClr val="000000"/>
                        </a:solidFill>
                        <a:effectLst/>
                        <a:latin typeface="Liberation Serif"/>
                      </a:endParaRPr>
                    </a:p>
                  </a:txBody>
                  <a:tcPr marL="5753" marR="5753" marT="5753" marB="0" anchor="ctr">
                    <a:solidFill>
                      <a:schemeClr val="accent6">
                        <a:lumMod val="20000"/>
                        <a:lumOff val="80000"/>
                      </a:schemeClr>
                    </a:solidFill>
                  </a:tcPr>
                </a:tc>
                <a:extLst>
                  <a:ext uri="{0D108BD9-81ED-4DB2-BD59-A6C34878D82A}">
                    <a16:rowId xmlns:a16="http://schemas.microsoft.com/office/drawing/2014/main" val="3878289294"/>
                  </a:ext>
                </a:extLst>
              </a:tr>
              <a:tr h="177173">
                <a:tc>
                  <a:txBody>
                    <a:bodyPr/>
                    <a:lstStyle/>
                    <a:p>
                      <a:pPr algn="ctr" fontAlgn="ctr"/>
                      <a:r>
                        <a:rPr lang="ru-RU" sz="1200" u="none" strike="noStrike">
                          <a:effectLst/>
                        </a:rPr>
                        <a:t>6</a:t>
                      </a:r>
                      <a:endParaRPr lang="ru-RU" sz="1200" b="0" i="0" u="none" strike="noStrike">
                        <a:solidFill>
                          <a:srgbClr val="000000"/>
                        </a:solidFill>
                        <a:effectLst/>
                        <a:latin typeface="Liberation Serif"/>
                      </a:endParaRPr>
                    </a:p>
                  </a:txBody>
                  <a:tcPr marL="5753" marR="5753" marT="5753" marB="0" anchor="ctr">
                    <a:solidFill>
                      <a:schemeClr val="accent6">
                        <a:lumMod val="20000"/>
                        <a:lumOff val="80000"/>
                      </a:schemeClr>
                    </a:solidFill>
                  </a:tcPr>
                </a:tc>
                <a:tc>
                  <a:txBody>
                    <a:bodyPr/>
                    <a:lstStyle/>
                    <a:p>
                      <a:pPr algn="l" fontAlgn="ctr"/>
                      <a:r>
                        <a:rPr lang="ru-RU" sz="1200" u="none" strike="noStrike" dirty="0">
                          <a:effectLst/>
                        </a:rPr>
                        <a:t>Математика</a:t>
                      </a:r>
                      <a:endParaRPr lang="ru-RU" sz="1200" b="0" i="0" u="none" strike="noStrike" dirty="0">
                        <a:solidFill>
                          <a:srgbClr val="000000"/>
                        </a:solidFill>
                        <a:effectLst/>
                        <a:latin typeface="Liberation Serif"/>
                      </a:endParaRPr>
                    </a:p>
                  </a:txBody>
                  <a:tcPr marL="5753" marR="5753" marT="5753" marB="0" anchor="ctr">
                    <a:solidFill>
                      <a:schemeClr val="accent6">
                        <a:lumMod val="20000"/>
                        <a:lumOff val="80000"/>
                      </a:schemeClr>
                    </a:solidFill>
                  </a:tcPr>
                </a:tc>
                <a:tc>
                  <a:txBody>
                    <a:bodyPr/>
                    <a:lstStyle/>
                    <a:p>
                      <a:pPr algn="ctr" fontAlgn="ctr"/>
                      <a:r>
                        <a:rPr lang="ru-RU" sz="1200" u="none" strike="noStrike" dirty="0">
                          <a:effectLst/>
                        </a:rPr>
                        <a:t>384</a:t>
                      </a:r>
                      <a:endParaRPr lang="ru-RU" sz="1200" b="1" i="0" u="none" strike="noStrike" dirty="0">
                        <a:solidFill>
                          <a:srgbClr val="000000"/>
                        </a:solidFill>
                        <a:effectLst/>
                        <a:latin typeface="Liberation Serif"/>
                      </a:endParaRPr>
                    </a:p>
                  </a:txBody>
                  <a:tcPr marL="5753" marR="5753" marT="5753" marB="0" anchor="ctr">
                    <a:solidFill>
                      <a:schemeClr val="accent6">
                        <a:lumMod val="20000"/>
                        <a:lumOff val="80000"/>
                      </a:schemeClr>
                    </a:solidFill>
                  </a:tcPr>
                </a:tc>
                <a:extLst>
                  <a:ext uri="{0D108BD9-81ED-4DB2-BD59-A6C34878D82A}">
                    <a16:rowId xmlns:a16="http://schemas.microsoft.com/office/drawing/2014/main" val="1016421548"/>
                  </a:ext>
                </a:extLst>
              </a:tr>
              <a:tr h="177173">
                <a:tc>
                  <a:txBody>
                    <a:bodyPr/>
                    <a:lstStyle/>
                    <a:p>
                      <a:pPr algn="ctr" fontAlgn="ctr"/>
                      <a:r>
                        <a:rPr lang="ru-RU" sz="1200" u="none" strike="noStrike" dirty="0">
                          <a:effectLst/>
                        </a:rPr>
                        <a:t>6</a:t>
                      </a:r>
                      <a:endParaRPr lang="ru-RU" sz="1200" b="0" i="0" u="none" strike="noStrike" dirty="0">
                        <a:solidFill>
                          <a:srgbClr val="000000"/>
                        </a:solidFill>
                        <a:effectLst/>
                        <a:latin typeface="Liberation Serif"/>
                      </a:endParaRPr>
                    </a:p>
                  </a:txBody>
                  <a:tcPr marL="5753" marR="5753" marT="5753" marB="0" anchor="ctr">
                    <a:solidFill>
                      <a:schemeClr val="accent6">
                        <a:lumMod val="20000"/>
                        <a:lumOff val="80000"/>
                      </a:schemeClr>
                    </a:solidFill>
                  </a:tcPr>
                </a:tc>
                <a:tc>
                  <a:txBody>
                    <a:bodyPr/>
                    <a:lstStyle/>
                    <a:p>
                      <a:pPr algn="l" fontAlgn="ctr"/>
                      <a:r>
                        <a:rPr lang="ru-RU" sz="1200" u="none" strike="noStrike" dirty="0">
                          <a:effectLst/>
                        </a:rPr>
                        <a:t>История</a:t>
                      </a:r>
                      <a:endParaRPr lang="ru-RU" sz="1200" b="0" i="0" u="none" strike="noStrike" dirty="0">
                        <a:solidFill>
                          <a:srgbClr val="000000"/>
                        </a:solidFill>
                        <a:effectLst/>
                        <a:latin typeface="Liberation Serif"/>
                      </a:endParaRPr>
                    </a:p>
                  </a:txBody>
                  <a:tcPr marL="5753" marR="5753" marT="5753" marB="0" anchor="ctr">
                    <a:solidFill>
                      <a:schemeClr val="accent6">
                        <a:lumMod val="20000"/>
                        <a:lumOff val="80000"/>
                      </a:schemeClr>
                    </a:solidFill>
                  </a:tcPr>
                </a:tc>
                <a:tc>
                  <a:txBody>
                    <a:bodyPr/>
                    <a:lstStyle/>
                    <a:p>
                      <a:pPr algn="ctr" fontAlgn="ctr"/>
                      <a:r>
                        <a:rPr lang="ru-RU" sz="1200" u="none" strike="noStrike" dirty="0">
                          <a:effectLst/>
                        </a:rPr>
                        <a:t>388</a:t>
                      </a:r>
                      <a:endParaRPr lang="ru-RU" sz="1200" b="1" i="0" u="none" strike="noStrike" dirty="0">
                        <a:solidFill>
                          <a:srgbClr val="000000"/>
                        </a:solidFill>
                        <a:effectLst/>
                        <a:latin typeface="Liberation Serif"/>
                      </a:endParaRPr>
                    </a:p>
                  </a:txBody>
                  <a:tcPr marL="5753" marR="5753" marT="5753" marB="0" anchor="ctr">
                    <a:solidFill>
                      <a:schemeClr val="accent6">
                        <a:lumMod val="20000"/>
                        <a:lumOff val="80000"/>
                      </a:schemeClr>
                    </a:solidFill>
                  </a:tcPr>
                </a:tc>
                <a:extLst>
                  <a:ext uri="{0D108BD9-81ED-4DB2-BD59-A6C34878D82A}">
                    <a16:rowId xmlns:a16="http://schemas.microsoft.com/office/drawing/2014/main" val="636824953"/>
                  </a:ext>
                </a:extLst>
              </a:tr>
              <a:tr h="177173">
                <a:tc>
                  <a:txBody>
                    <a:bodyPr/>
                    <a:lstStyle/>
                    <a:p>
                      <a:pPr algn="ctr" fontAlgn="ctr"/>
                      <a:r>
                        <a:rPr lang="ru-RU" sz="1200" u="none" strike="noStrike">
                          <a:effectLst/>
                        </a:rPr>
                        <a:t>6</a:t>
                      </a:r>
                      <a:endParaRPr lang="ru-RU" sz="1200" b="0" i="0" u="none" strike="noStrike">
                        <a:solidFill>
                          <a:srgbClr val="000000"/>
                        </a:solidFill>
                        <a:effectLst/>
                        <a:latin typeface="Liberation Serif"/>
                      </a:endParaRPr>
                    </a:p>
                  </a:txBody>
                  <a:tcPr marL="5753" marR="5753" marT="5753" marB="0" anchor="ctr">
                    <a:solidFill>
                      <a:schemeClr val="accent6">
                        <a:lumMod val="20000"/>
                        <a:lumOff val="80000"/>
                      </a:schemeClr>
                    </a:solidFill>
                  </a:tcPr>
                </a:tc>
                <a:tc>
                  <a:txBody>
                    <a:bodyPr/>
                    <a:lstStyle/>
                    <a:p>
                      <a:pPr algn="l" fontAlgn="ctr"/>
                      <a:r>
                        <a:rPr lang="ru-RU" sz="1200" u="none" strike="noStrike" dirty="0">
                          <a:effectLst/>
                        </a:rPr>
                        <a:t>Биология</a:t>
                      </a:r>
                      <a:endParaRPr lang="ru-RU" sz="1200" b="0" i="0" u="none" strike="noStrike" dirty="0">
                        <a:solidFill>
                          <a:srgbClr val="000000"/>
                        </a:solidFill>
                        <a:effectLst/>
                        <a:latin typeface="Liberation Serif"/>
                      </a:endParaRPr>
                    </a:p>
                  </a:txBody>
                  <a:tcPr marL="5753" marR="5753" marT="5753" marB="0" anchor="ctr">
                    <a:solidFill>
                      <a:schemeClr val="accent6">
                        <a:lumMod val="20000"/>
                        <a:lumOff val="80000"/>
                      </a:schemeClr>
                    </a:solidFill>
                  </a:tcPr>
                </a:tc>
                <a:tc>
                  <a:txBody>
                    <a:bodyPr/>
                    <a:lstStyle/>
                    <a:p>
                      <a:pPr algn="ctr" fontAlgn="ctr"/>
                      <a:r>
                        <a:rPr lang="ru-RU" sz="1200" u="none" strike="noStrike" dirty="0">
                          <a:effectLst/>
                        </a:rPr>
                        <a:t>404</a:t>
                      </a:r>
                      <a:endParaRPr lang="ru-RU" sz="1200" b="1" i="0" u="none" strike="noStrike" dirty="0">
                        <a:solidFill>
                          <a:srgbClr val="000000"/>
                        </a:solidFill>
                        <a:effectLst/>
                        <a:latin typeface="Liberation Serif"/>
                      </a:endParaRPr>
                    </a:p>
                  </a:txBody>
                  <a:tcPr marL="5753" marR="5753" marT="5753" marB="0" anchor="ctr">
                    <a:solidFill>
                      <a:schemeClr val="accent6">
                        <a:lumMod val="20000"/>
                        <a:lumOff val="80000"/>
                      </a:schemeClr>
                    </a:solidFill>
                  </a:tcPr>
                </a:tc>
                <a:extLst>
                  <a:ext uri="{0D108BD9-81ED-4DB2-BD59-A6C34878D82A}">
                    <a16:rowId xmlns:a16="http://schemas.microsoft.com/office/drawing/2014/main" val="1771931417"/>
                  </a:ext>
                </a:extLst>
              </a:tr>
              <a:tr h="177173">
                <a:tc>
                  <a:txBody>
                    <a:bodyPr/>
                    <a:lstStyle/>
                    <a:p>
                      <a:pPr algn="ctr" fontAlgn="ctr"/>
                      <a:r>
                        <a:rPr lang="ru-RU" sz="1200" u="none" strike="noStrike" dirty="0">
                          <a:effectLst/>
                        </a:rPr>
                        <a:t>7</a:t>
                      </a:r>
                      <a:endParaRPr lang="ru-RU" sz="1200" b="0" i="0" u="none" strike="noStrike" dirty="0">
                        <a:solidFill>
                          <a:srgbClr val="000000"/>
                        </a:solidFill>
                        <a:effectLst/>
                        <a:latin typeface="Liberation Serif"/>
                      </a:endParaRPr>
                    </a:p>
                  </a:txBody>
                  <a:tcPr marL="5753" marR="5753" marT="5753" marB="0" anchor="ctr">
                    <a:solidFill>
                      <a:srgbClr val="FFB5AB"/>
                    </a:solidFill>
                  </a:tcPr>
                </a:tc>
                <a:tc>
                  <a:txBody>
                    <a:bodyPr/>
                    <a:lstStyle/>
                    <a:p>
                      <a:pPr algn="l" fontAlgn="ctr"/>
                      <a:r>
                        <a:rPr lang="ru-RU" sz="1200" u="none" strike="noStrike" dirty="0">
                          <a:effectLst/>
                        </a:rPr>
                        <a:t>Русский язык</a:t>
                      </a:r>
                      <a:endParaRPr lang="ru-RU" sz="1200" b="0" i="0" u="none" strike="noStrike" dirty="0">
                        <a:solidFill>
                          <a:srgbClr val="000000"/>
                        </a:solidFill>
                        <a:effectLst/>
                        <a:latin typeface="Liberation Serif"/>
                      </a:endParaRPr>
                    </a:p>
                  </a:txBody>
                  <a:tcPr marL="5753" marR="5753" marT="5753" marB="0" anchor="ctr">
                    <a:solidFill>
                      <a:srgbClr val="FFB5AB"/>
                    </a:solidFill>
                  </a:tcPr>
                </a:tc>
                <a:tc>
                  <a:txBody>
                    <a:bodyPr/>
                    <a:lstStyle/>
                    <a:p>
                      <a:pPr algn="ctr" fontAlgn="ctr"/>
                      <a:r>
                        <a:rPr lang="ru-RU" sz="1200" u="none" strike="noStrike" dirty="0">
                          <a:effectLst/>
                        </a:rPr>
                        <a:t>309</a:t>
                      </a:r>
                      <a:endParaRPr lang="ru-RU" sz="1200" b="1" i="0" u="none" strike="noStrike" dirty="0">
                        <a:solidFill>
                          <a:srgbClr val="000000"/>
                        </a:solidFill>
                        <a:effectLst/>
                        <a:latin typeface="Liberation Serif"/>
                      </a:endParaRPr>
                    </a:p>
                  </a:txBody>
                  <a:tcPr marL="5753" marR="5753" marT="5753" marB="0" anchor="ctr">
                    <a:solidFill>
                      <a:srgbClr val="FFB5AB"/>
                    </a:solidFill>
                  </a:tcPr>
                </a:tc>
                <a:extLst>
                  <a:ext uri="{0D108BD9-81ED-4DB2-BD59-A6C34878D82A}">
                    <a16:rowId xmlns:a16="http://schemas.microsoft.com/office/drawing/2014/main" val="2652269850"/>
                  </a:ext>
                </a:extLst>
              </a:tr>
              <a:tr h="177173">
                <a:tc>
                  <a:txBody>
                    <a:bodyPr/>
                    <a:lstStyle/>
                    <a:p>
                      <a:pPr algn="ctr" fontAlgn="ctr"/>
                      <a:r>
                        <a:rPr lang="ru-RU" sz="1200" u="none" strike="noStrike" dirty="0">
                          <a:effectLst/>
                        </a:rPr>
                        <a:t>7</a:t>
                      </a:r>
                      <a:endParaRPr lang="ru-RU" sz="1200" b="0" i="0" u="none" strike="noStrike" dirty="0">
                        <a:solidFill>
                          <a:srgbClr val="000000"/>
                        </a:solidFill>
                        <a:effectLst/>
                        <a:latin typeface="Liberation Serif"/>
                      </a:endParaRPr>
                    </a:p>
                  </a:txBody>
                  <a:tcPr marL="5753" marR="5753" marT="5753" marB="0" anchor="ctr">
                    <a:solidFill>
                      <a:srgbClr val="FFB5AB"/>
                    </a:solidFill>
                  </a:tcPr>
                </a:tc>
                <a:tc>
                  <a:txBody>
                    <a:bodyPr/>
                    <a:lstStyle/>
                    <a:p>
                      <a:pPr algn="l" fontAlgn="ctr"/>
                      <a:r>
                        <a:rPr lang="ru-RU" sz="1200" u="none" strike="noStrike">
                          <a:effectLst/>
                        </a:rPr>
                        <a:t>Математика</a:t>
                      </a:r>
                      <a:endParaRPr lang="ru-RU" sz="1200" b="0" i="0" u="none" strike="noStrike">
                        <a:solidFill>
                          <a:srgbClr val="000000"/>
                        </a:solidFill>
                        <a:effectLst/>
                        <a:latin typeface="Liberation Serif"/>
                      </a:endParaRPr>
                    </a:p>
                  </a:txBody>
                  <a:tcPr marL="5753" marR="5753" marT="5753" marB="0" anchor="ctr">
                    <a:solidFill>
                      <a:srgbClr val="FFB5AB"/>
                    </a:solidFill>
                  </a:tcPr>
                </a:tc>
                <a:tc>
                  <a:txBody>
                    <a:bodyPr/>
                    <a:lstStyle/>
                    <a:p>
                      <a:pPr algn="ctr" fontAlgn="ctr"/>
                      <a:r>
                        <a:rPr lang="ru-RU" sz="1200" u="none" strike="noStrike" dirty="0">
                          <a:effectLst/>
                        </a:rPr>
                        <a:t>378</a:t>
                      </a:r>
                      <a:endParaRPr lang="ru-RU" sz="1200" b="1" i="0" u="none" strike="noStrike" dirty="0">
                        <a:solidFill>
                          <a:srgbClr val="000000"/>
                        </a:solidFill>
                        <a:effectLst/>
                        <a:latin typeface="Liberation Serif"/>
                      </a:endParaRPr>
                    </a:p>
                  </a:txBody>
                  <a:tcPr marL="5753" marR="5753" marT="5753" marB="0" anchor="ctr">
                    <a:solidFill>
                      <a:srgbClr val="FFB5AB"/>
                    </a:solidFill>
                  </a:tcPr>
                </a:tc>
                <a:extLst>
                  <a:ext uri="{0D108BD9-81ED-4DB2-BD59-A6C34878D82A}">
                    <a16:rowId xmlns:a16="http://schemas.microsoft.com/office/drawing/2014/main" val="835327586"/>
                  </a:ext>
                </a:extLst>
              </a:tr>
              <a:tr h="177173">
                <a:tc>
                  <a:txBody>
                    <a:bodyPr/>
                    <a:lstStyle/>
                    <a:p>
                      <a:pPr algn="ctr" fontAlgn="ctr"/>
                      <a:r>
                        <a:rPr lang="ru-RU" sz="1200" u="none" strike="noStrike" dirty="0">
                          <a:effectLst/>
                        </a:rPr>
                        <a:t>7</a:t>
                      </a:r>
                      <a:endParaRPr lang="ru-RU" sz="1200" b="0" i="0" u="none" strike="noStrike" dirty="0">
                        <a:solidFill>
                          <a:srgbClr val="000000"/>
                        </a:solidFill>
                        <a:effectLst/>
                        <a:latin typeface="Liberation Serif"/>
                      </a:endParaRPr>
                    </a:p>
                  </a:txBody>
                  <a:tcPr marL="5753" marR="5753" marT="5753" marB="0" anchor="ctr">
                    <a:solidFill>
                      <a:srgbClr val="FFB5AB"/>
                    </a:solidFill>
                  </a:tcPr>
                </a:tc>
                <a:tc>
                  <a:txBody>
                    <a:bodyPr/>
                    <a:lstStyle/>
                    <a:p>
                      <a:pPr algn="l" fontAlgn="ctr"/>
                      <a:r>
                        <a:rPr lang="ru-RU" sz="1200" u="none" strike="noStrike">
                          <a:effectLst/>
                        </a:rPr>
                        <a:t>История</a:t>
                      </a:r>
                      <a:endParaRPr lang="ru-RU" sz="1200" b="0" i="0" u="none" strike="noStrike">
                        <a:solidFill>
                          <a:srgbClr val="000000"/>
                        </a:solidFill>
                        <a:effectLst/>
                        <a:latin typeface="Liberation Serif"/>
                      </a:endParaRPr>
                    </a:p>
                  </a:txBody>
                  <a:tcPr marL="5753" marR="5753" marT="5753" marB="0" anchor="ctr">
                    <a:solidFill>
                      <a:srgbClr val="FFB5AB"/>
                    </a:solidFill>
                  </a:tcPr>
                </a:tc>
                <a:tc>
                  <a:txBody>
                    <a:bodyPr/>
                    <a:lstStyle/>
                    <a:p>
                      <a:pPr algn="ctr" fontAlgn="ctr"/>
                      <a:r>
                        <a:rPr lang="ru-RU" sz="1200" u="none" strike="noStrike" dirty="0">
                          <a:effectLst/>
                        </a:rPr>
                        <a:t>359</a:t>
                      </a:r>
                      <a:endParaRPr lang="ru-RU" sz="1200" b="1" i="0" u="none" strike="noStrike" dirty="0">
                        <a:solidFill>
                          <a:srgbClr val="000000"/>
                        </a:solidFill>
                        <a:effectLst/>
                        <a:latin typeface="Liberation Serif"/>
                      </a:endParaRPr>
                    </a:p>
                  </a:txBody>
                  <a:tcPr marL="5753" marR="5753" marT="5753" marB="0" anchor="ctr">
                    <a:solidFill>
                      <a:srgbClr val="FFB5AB"/>
                    </a:solidFill>
                  </a:tcPr>
                </a:tc>
                <a:extLst>
                  <a:ext uri="{0D108BD9-81ED-4DB2-BD59-A6C34878D82A}">
                    <a16:rowId xmlns:a16="http://schemas.microsoft.com/office/drawing/2014/main" val="691478773"/>
                  </a:ext>
                </a:extLst>
              </a:tr>
              <a:tr h="177173">
                <a:tc>
                  <a:txBody>
                    <a:bodyPr/>
                    <a:lstStyle/>
                    <a:p>
                      <a:pPr algn="ctr" fontAlgn="ctr"/>
                      <a:r>
                        <a:rPr lang="ru-RU" sz="1200" u="none" strike="noStrike">
                          <a:effectLst/>
                        </a:rPr>
                        <a:t>7</a:t>
                      </a:r>
                      <a:endParaRPr lang="ru-RU" sz="1200" b="0" i="0" u="none" strike="noStrike">
                        <a:solidFill>
                          <a:srgbClr val="000000"/>
                        </a:solidFill>
                        <a:effectLst/>
                        <a:latin typeface="Liberation Serif"/>
                      </a:endParaRPr>
                    </a:p>
                  </a:txBody>
                  <a:tcPr marL="5753" marR="5753" marT="5753" marB="0" anchor="ctr">
                    <a:solidFill>
                      <a:srgbClr val="FFB5AB"/>
                    </a:solidFill>
                  </a:tcPr>
                </a:tc>
                <a:tc>
                  <a:txBody>
                    <a:bodyPr/>
                    <a:lstStyle/>
                    <a:p>
                      <a:pPr algn="l" fontAlgn="ctr"/>
                      <a:r>
                        <a:rPr lang="ru-RU" sz="1200" u="none" strike="noStrike" dirty="0">
                          <a:effectLst/>
                        </a:rPr>
                        <a:t>Биология</a:t>
                      </a:r>
                      <a:endParaRPr lang="ru-RU" sz="1200" b="0" i="0" u="none" strike="noStrike" dirty="0">
                        <a:solidFill>
                          <a:srgbClr val="000000"/>
                        </a:solidFill>
                        <a:effectLst/>
                        <a:latin typeface="Liberation Serif"/>
                      </a:endParaRPr>
                    </a:p>
                  </a:txBody>
                  <a:tcPr marL="5753" marR="5753" marT="5753" marB="0" anchor="ctr">
                    <a:solidFill>
                      <a:srgbClr val="FFB5AB"/>
                    </a:solidFill>
                  </a:tcPr>
                </a:tc>
                <a:tc>
                  <a:txBody>
                    <a:bodyPr/>
                    <a:lstStyle/>
                    <a:p>
                      <a:pPr algn="ctr" fontAlgn="ctr"/>
                      <a:r>
                        <a:rPr lang="ru-RU" sz="1200" u="none" strike="noStrike" dirty="0">
                          <a:effectLst/>
                        </a:rPr>
                        <a:t>345</a:t>
                      </a:r>
                      <a:endParaRPr lang="ru-RU" sz="1200" b="1" i="0" u="none" strike="noStrike" dirty="0">
                        <a:solidFill>
                          <a:srgbClr val="000000"/>
                        </a:solidFill>
                        <a:effectLst/>
                        <a:latin typeface="Liberation Serif"/>
                      </a:endParaRPr>
                    </a:p>
                  </a:txBody>
                  <a:tcPr marL="5753" marR="5753" marT="5753" marB="0" anchor="ctr">
                    <a:solidFill>
                      <a:srgbClr val="FFB5AB"/>
                    </a:solidFill>
                  </a:tcPr>
                </a:tc>
                <a:extLst>
                  <a:ext uri="{0D108BD9-81ED-4DB2-BD59-A6C34878D82A}">
                    <a16:rowId xmlns:a16="http://schemas.microsoft.com/office/drawing/2014/main" val="2636346312"/>
                  </a:ext>
                </a:extLst>
              </a:tr>
              <a:tr h="177173">
                <a:tc>
                  <a:txBody>
                    <a:bodyPr/>
                    <a:lstStyle/>
                    <a:p>
                      <a:pPr algn="ctr" fontAlgn="ctr"/>
                      <a:r>
                        <a:rPr lang="ru-RU" sz="1200" u="none" strike="noStrike">
                          <a:effectLst/>
                        </a:rPr>
                        <a:t>7</a:t>
                      </a:r>
                      <a:endParaRPr lang="ru-RU" sz="1200" b="0" i="0" u="none" strike="noStrike">
                        <a:solidFill>
                          <a:srgbClr val="000000"/>
                        </a:solidFill>
                        <a:effectLst/>
                        <a:latin typeface="Liberation Serif"/>
                      </a:endParaRPr>
                    </a:p>
                  </a:txBody>
                  <a:tcPr marL="5753" marR="5753" marT="5753" marB="0" anchor="ctr">
                    <a:solidFill>
                      <a:srgbClr val="FFB5AB"/>
                    </a:solidFill>
                  </a:tcPr>
                </a:tc>
                <a:tc>
                  <a:txBody>
                    <a:bodyPr/>
                    <a:lstStyle/>
                    <a:p>
                      <a:pPr algn="l" fontAlgn="ctr"/>
                      <a:r>
                        <a:rPr lang="ru-RU" sz="1200" u="none" strike="noStrike" dirty="0">
                          <a:effectLst/>
                        </a:rPr>
                        <a:t>География</a:t>
                      </a:r>
                      <a:endParaRPr lang="ru-RU" sz="1200" b="0" i="0" u="none" strike="noStrike" dirty="0">
                        <a:solidFill>
                          <a:srgbClr val="000000"/>
                        </a:solidFill>
                        <a:effectLst/>
                        <a:latin typeface="Liberation Serif"/>
                      </a:endParaRPr>
                    </a:p>
                  </a:txBody>
                  <a:tcPr marL="5753" marR="5753" marT="5753" marB="0" anchor="ctr">
                    <a:solidFill>
                      <a:srgbClr val="FFB5AB"/>
                    </a:solidFill>
                  </a:tcPr>
                </a:tc>
                <a:tc>
                  <a:txBody>
                    <a:bodyPr/>
                    <a:lstStyle/>
                    <a:p>
                      <a:pPr algn="ctr" fontAlgn="ctr"/>
                      <a:r>
                        <a:rPr lang="ru-RU" sz="1200" u="none" strike="noStrike" dirty="0">
                          <a:effectLst/>
                        </a:rPr>
                        <a:t>352</a:t>
                      </a:r>
                      <a:endParaRPr lang="ru-RU" sz="1200" b="1" i="0" u="none" strike="noStrike" dirty="0">
                        <a:solidFill>
                          <a:srgbClr val="000000"/>
                        </a:solidFill>
                        <a:effectLst/>
                        <a:latin typeface="Liberation Serif"/>
                      </a:endParaRPr>
                    </a:p>
                  </a:txBody>
                  <a:tcPr marL="5753" marR="5753" marT="5753" marB="0" anchor="ctr">
                    <a:solidFill>
                      <a:srgbClr val="FFB5AB"/>
                    </a:solidFill>
                  </a:tcPr>
                </a:tc>
                <a:extLst>
                  <a:ext uri="{0D108BD9-81ED-4DB2-BD59-A6C34878D82A}">
                    <a16:rowId xmlns:a16="http://schemas.microsoft.com/office/drawing/2014/main" val="3512775078"/>
                  </a:ext>
                </a:extLst>
              </a:tr>
              <a:tr h="177173">
                <a:tc>
                  <a:txBody>
                    <a:bodyPr/>
                    <a:lstStyle/>
                    <a:p>
                      <a:pPr algn="ctr" fontAlgn="ctr"/>
                      <a:r>
                        <a:rPr lang="ru-RU" sz="1200" u="none" strike="noStrike">
                          <a:effectLst/>
                        </a:rPr>
                        <a:t>7</a:t>
                      </a:r>
                      <a:endParaRPr lang="ru-RU" sz="1200" b="0" i="0" u="none" strike="noStrike">
                        <a:solidFill>
                          <a:srgbClr val="000000"/>
                        </a:solidFill>
                        <a:effectLst/>
                        <a:latin typeface="Liberation Serif"/>
                      </a:endParaRPr>
                    </a:p>
                  </a:txBody>
                  <a:tcPr marL="5753" marR="5753" marT="5753" marB="0" anchor="ctr">
                    <a:solidFill>
                      <a:srgbClr val="FFB5AB"/>
                    </a:solidFill>
                  </a:tcPr>
                </a:tc>
                <a:tc>
                  <a:txBody>
                    <a:bodyPr/>
                    <a:lstStyle/>
                    <a:p>
                      <a:pPr algn="l" fontAlgn="ctr"/>
                      <a:r>
                        <a:rPr lang="ru-RU" sz="1200" u="none" strike="noStrike" dirty="0">
                          <a:effectLst/>
                        </a:rPr>
                        <a:t>Обществознание</a:t>
                      </a:r>
                      <a:endParaRPr lang="ru-RU" sz="1200" b="0" i="0" u="none" strike="noStrike" dirty="0">
                        <a:solidFill>
                          <a:srgbClr val="000000"/>
                        </a:solidFill>
                        <a:effectLst/>
                        <a:latin typeface="Liberation Serif"/>
                      </a:endParaRPr>
                    </a:p>
                  </a:txBody>
                  <a:tcPr marL="5753" marR="5753" marT="5753" marB="0" anchor="ctr">
                    <a:solidFill>
                      <a:srgbClr val="FFB5AB"/>
                    </a:solidFill>
                  </a:tcPr>
                </a:tc>
                <a:tc>
                  <a:txBody>
                    <a:bodyPr/>
                    <a:lstStyle/>
                    <a:p>
                      <a:pPr algn="ctr" fontAlgn="ctr"/>
                      <a:r>
                        <a:rPr lang="ru-RU" sz="1200" u="none" strike="noStrike" dirty="0">
                          <a:effectLst/>
                        </a:rPr>
                        <a:t>357</a:t>
                      </a:r>
                      <a:endParaRPr lang="ru-RU" sz="1200" b="1" i="0" u="none" strike="noStrike" dirty="0">
                        <a:solidFill>
                          <a:srgbClr val="000000"/>
                        </a:solidFill>
                        <a:effectLst/>
                        <a:latin typeface="Liberation Serif"/>
                      </a:endParaRPr>
                    </a:p>
                  </a:txBody>
                  <a:tcPr marL="5753" marR="5753" marT="5753" marB="0" anchor="ctr">
                    <a:solidFill>
                      <a:srgbClr val="FFB5AB"/>
                    </a:solidFill>
                  </a:tcPr>
                </a:tc>
                <a:extLst>
                  <a:ext uri="{0D108BD9-81ED-4DB2-BD59-A6C34878D82A}">
                    <a16:rowId xmlns:a16="http://schemas.microsoft.com/office/drawing/2014/main" val="3495900785"/>
                  </a:ext>
                </a:extLst>
              </a:tr>
              <a:tr h="177173">
                <a:tc>
                  <a:txBody>
                    <a:bodyPr/>
                    <a:lstStyle/>
                    <a:p>
                      <a:pPr algn="ctr" fontAlgn="ctr"/>
                      <a:r>
                        <a:rPr lang="ru-RU" sz="1200" u="none" strike="noStrike">
                          <a:effectLst/>
                        </a:rPr>
                        <a:t>8</a:t>
                      </a:r>
                      <a:endParaRPr lang="ru-RU" sz="1200" b="0" i="0" u="none" strike="noStrike">
                        <a:solidFill>
                          <a:srgbClr val="000000"/>
                        </a:solidFill>
                        <a:effectLst/>
                        <a:latin typeface="Liberation Serif"/>
                      </a:endParaRPr>
                    </a:p>
                  </a:txBody>
                  <a:tcPr marL="5753" marR="5753" marT="5753" marB="0" anchor="ctr"/>
                </a:tc>
                <a:tc>
                  <a:txBody>
                    <a:bodyPr/>
                    <a:lstStyle/>
                    <a:p>
                      <a:pPr algn="l" fontAlgn="ctr"/>
                      <a:r>
                        <a:rPr lang="ru-RU" sz="1200" u="none" strike="noStrike" dirty="0">
                          <a:effectLst/>
                        </a:rPr>
                        <a:t>Русский язык</a:t>
                      </a:r>
                      <a:endParaRPr lang="ru-RU" sz="1200" b="0" i="0" u="none" strike="noStrike" dirty="0">
                        <a:solidFill>
                          <a:srgbClr val="000000"/>
                        </a:solidFill>
                        <a:effectLst/>
                        <a:latin typeface="Liberation Serif"/>
                      </a:endParaRPr>
                    </a:p>
                  </a:txBody>
                  <a:tcPr marL="5753" marR="5753" marT="5753" marB="0" anchor="ctr"/>
                </a:tc>
                <a:tc>
                  <a:txBody>
                    <a:bodyPr/>
                    <a:lstStyle/>
                    <a:p>
                      <a:pPr algn="ctr" fontAlgn="ctr"/>
                      <a:r>
                        <a:rPr lang="ru-RU" sz="1200" u="none" strike="noStrike" dirty="0">
                          <a:effectLst/>
                        </a:rPr>
                        <a:t>293</a:t>
                      </a:r>
                      <a:endParaRPr lang="ru-RU" sz="1200" b="1" i="0" u="none" strike="noStrike" dirty="0">
                        <a:solidFill>
                          <a:srgbClr val="000000"/>
                        </a:solidFill>
                        <a:effectLst/>
                        <a:latin typeface="Liberation Serif"/>
                      </a:endParaRPr>
                    </a:p>
                  </a:txBody>
                  <a:tcPr marL="5753" marR="5753" marT="5753" marB="0" anchor="ctr"/>
                </a:tc>
                <a:extLst>
                  <a:ext uri="{0D108BD9-81ED-4DB2-BD59-A6C34878D82A}">
                    <a16:rowId xmlns:a16="http://schemas.microsoft.com/office/drawing/2014/main" val="3598714671"/>
                  </a:ext>
                </a:extLst>
              </a:tr>
              <a:tr h="177173">
                <a:tc>
                  <a:txBody>
                    <a:bodyPr/>
                    <a:lstStyle/>
                    <a:p>
                      <a:pPr algn="ctr" fontAlgn="ctr"/>
                      <a:r>
                        <a:rPr lang="ru-RU" sz="1200" u="none" strike="noStrike">
                          <a:effectLst/>
                        </a:rPr>
                        <a:t>8</a:t>
                      </a:r>
                      <a:endParaRPr lang="ru-RU" sz="1200" b="0" i="0" u="none" strike="noStrike">
                        <a:solidFill>
                          <a:srgbClr val="000000"/>
                        </a:solidFill>
                        <a:effectLst/>
                        <a:latin typeface="Liberation Serif"/>
                      </a:endParaRPr>
                    </a:p>
                  </a:txBody>
                  <a:tcPr marL="5753" marR="5753" marT="5753" marB="0" anchor="ctr"/>
                </a:tc>
                <a:tc>
                  <a:txBody>
                    <a:bodyPr/>
                    <a:lstStyle/>
                    <a:p>
                      <a:pPr algn="l" fontAlgn="ctr"/>
                      <a:r>
                        <a:rPr lang="ru-RU" sz="1200" u="none" strike="noStrike">
                          <a:effectLst/>
                        </a:rPr>
                        <a:t>Математика</a:t>
                      </a:r>
                      <a:endParaRPr lang="ru-RU" sz="1200" b="0" i="0" u="none" strike="noStrike">
                        <a:solidFill>
                          <a:srgbClr val="000000"/>
                        </a:solidFill>
                        <a:effectLst/>
                        <a:latin typeface="Liberation Serif"/>
                      </a:endParaRPr>
                    </a:p>
                  </a:txBody>
                  <a:tcPr marL="5753" marR="5753" marT="5753" marB="0" anchor="ctr"/>
                </a:tc>
                <a:tc>
                  <a:txBody>
                    <a:bodyPr/>
                    <a:lstStyle/>
                    <a:p>
                      <a:pPr algn="ctr" fontAlgn="ctr"/>
                      <a:r>
                        <a:rPr lang="ru-RU" sz="1200" u="none" strike="noStrike" dirty="0">
                          <a:effectLst/>
                        </a:rPr>
                        <a:t>263</a:t>
                      </a:r>
                      <a:endParaRPr lang="ru-RU" sz="1200" b="1" i="0" u="none" strike="noStrike" dirty="0">
                        <a:solidFill>
                          <a:srgbClr val="000000"/>
                        </a:solidFill>
                        <a:effectLst/>
                        <a:latin typeface="Liberation Serif"/>
                      </a:endParaRPr>
                    </a:p>
                  </a:txBody>
                  <a:tcPr marL="5753" marR="5753" marT="5753" marB="0" anchor="ctr"/>
                </a:tc>
                <a:extLst>
                  <a:ext uri="{0D108BD9-81ED-4DB2-BD59-A6C34878D82A}">
                    <a16:rowId xmlns:a16="http://schemas.microsoft.com/office/drawing/2014/main" val="3261995486"/>
                  </a:ext>
                </a:extLst>
              </a:tr>
              <a:tr h="177173">
                <a:tc>
                  <a:txBody>
                    <a:bodyPr/>
                    <a:lstStyle/>
                    <a:p>
                      <a:pPr algn="ctr" fontAlgn="ctr"/>
                      <a:r>
                        <a:rPr lang="ru-RU" sz="1200" u="none" strike="noStrike">
                          <a:effectLst/>
                        </a:rPr>
                        <a:t>8</a:t>
                      </a:r>
                      <a:endParaRPr lang="ru-RU" sz="1200" b="0" i="0" u="none" strike="noStrike">
                        <a:solidFill>
                          <a:srgbClr val="000000"/>
                        </a:solidFill>
                        <a:effectLst/>
                        <a:latin typeface="Liberation Serif"/>
                      </a:endParaRPr>
                    </a:p>
                  </a:txBody>
                  <a:tcPr marL="5753" marR="5753" marT="5753" marB="0" anchor="ctr"/>
                </a:tc>
                <a:tc>
                  <a:txBody>
                    <a:bodyPr/>
                    <a:lstStyle/>
                    <a:p>
                      <a:pPr algn="l" fontAlgn="ctr"/>
                      <a:r>
                        <a:rPr lang="ru-RU" sz="1200" u="none" strike="noStrike">
                          <a:effectLst/>
                        </a:rPr>
                        <a:t>История</a:t>
                      </a:r>
                      <a:endParaRPr lang="ru-RU" sz="1200" b="0" i="0" u="none" strike="noStrike">
                        <a:solidFill>
                          <a:srgbClr val="000000"/>
                        </a:solidFill>
                        <a:effectLst/>
                        <a:latin typeface="Liberation Serif"/>
                      </a:endParaRPr>
                    </a:p>
                  </a:txBody>
                  <a:tcPr marL="5753" marR="5753" marT="5753" marB="0" anchor="ctr"/>
                </a:tc>
                <a:tc>
                  <a:txBody>
                    <a:bodyPr/>
                    <a:lstStyle/>
                    <a:p>
                      <a:pPr algn="ctr" fontAlgn="ctr"/>
                      <a:r>
                        <a:rPr lang="ru-RU" sz="1200" u="none" strike="noStrike" dirty="0">
                          <a:effectLst/>
                        </a:rPr>
                        <a:t>334</a:t>
                      </a:r>
                      <a:endParaRPr lang="ru-RU" sz="1200" b="1" i="0" u="none" strike="noStrike" dirty="0">
                        <a:solidFill>
                          <a:srgbClr val="000000"/>
                        </a:solidFill>
                        <a:effectLst/>
                        <a:latin typeface="Liberation Serif"/>
                      </a:endParaRPr>
                    </a:p>
                  </a:txBody>
                  <a:tcPr marL="5753" marR="5753" marT="5753" marB="0" anchor="ctr"/>
                </a:tc>
                <a:extLst>
                  <a:ext uri="{0D108BD9-81ED-4DB2-BD59-A6C34878D82A}">
                    <a16:rowId xmlns:a16="http://schemas.microsoft.com/office/drawing/2014/main" val="372058423"/>
                  </a:ext>
                </a:extLst>
              </a:tr>
              <a:tr h="177173">
                <a:tc>
                  <a:txBody>
                    <a:bodyPr/>
                    <a:lstStyle/>
                    <a:p>
                      <a:pPr algn="ctr" fontAlgn="ctr"/>
                      <a:r>
                        <a:rPr lang="ru-RU" sz="1200" u="none" strike="noStrike">
                          <a:effectLst/>
                        </a:rPr>
                        <a:t>8</a:t>
                      </a:r>
                      <a:endParaRPr lang="ru-RU" sz="1200" b="0" i="0" u="none" strike="noStrike">
                        <a:solidFill>
                          <a:srgbClr val="000000"/>
                        </a:solidFill>
                        <a:effectLst/>
                        <a:latin typeface="Liberation Serif"/>
                      </a:endParaRPr>
                    </a:p>
                  </a:txBody>
                  <a:tcPr marL="5753" marR="5753" marT="5753" marB="0" anchor="ctr"/>
                </a:tc>
                <a:tc>
                  <a:txBody>
                    <a:bodyPr/>
                    <a:lstStyle/>
                    <a:p>
                      <a:pPr algn="l" fontAlgn="ctr"/>
                      <a:r>
                        <a:rPr lang="ru-RU" sz="1200" u="none" strike="noStrike">
                          <a:effectLst/>
                        </a:rPr>
                        <a:t>Биология</a:t>
                      </a:r>
                      <a:endParaRPr lang="ru-RU" sz="1200" b="0" i="0" u="none" strike="noStrike">
                        <a:solidFill>
                          <a:srgbClr val="000000"/>
                        </a:solidFill>
                        <a:effectLst/>
                        <a:latin typeface="Liberation Serif"/>
                      </a:endParaRPr>
                    </a:p>
                  </a:txBody>
                  <a:tcPr marL="5753" marR="5753" marT="5753" marB="0" anchor="ctr"/>
                </a:tc>
                <a:tc>
                  <a:txBody>
                    <a:bodyPr/>
                    <a:lstStyle/>
                    <a:p>
                      <a:pPr algn="ctr" fontAlgn="ctr"/>
                      <a:r>
                        <a:rPr lang="ru-RU" sz="1200" u="none" strike="noStrike" dirty="0">
                          <a:effectLst/>
                        </a:rPr>
                        <a:t>365</a:t>
                      </a:r>
                      <a:endParaRPr lang="ru-RU" sz="1200" b="1" i="0" u="none" strike="noStrike" dirty="0">
                        <a:solidFill>
                          <a:srgbClr val="000000"/>
                        </a:solidFill>
                        <a:effectLst/>
                        <a:latin typeface="Liberation Serif"/>
                      </a:endParaRPr>
                    </a:p>
                  </a:txBody>
                  <a:tcPr marL="5753" marR="5753" marT="5753" marB="0" anchor="ctr"/>
                </a:tc>
                <a:extLst>
                  <a:ext uri="{0D108BD9-81ED-4DB2-BD59-A6C34878D82A}">
                    <a16:rowId xmlns:a16="http://schemas.microsoft.com/office/drawing/2014/main" val="2568696255"/>
                  </a:ext>
                </a:extLst>
              </a:tr>
              <a:tr h="177173">
                <a:tc>
                  <a:txBody>
                    <a:bodyPr/>
                    <a:lstStyle/>
                    <a:p>
                      <a:pPr algn="ctr" fontAlgn="ctr"/>
                      <a:r>
                        <a:rPr lang="ru-RU" sz="1200" u="none" strike="noStrike">
                          <a:effectLst/>
                        </a:rPr>
                        <a:t>8</a:t>
                      </a:r>
                      <a:endParaRPr lang="ru-RU" sz="1200" b="0" i="0" u="none" strike="noStrike">
                        <a:solidFill>
                          <a:srgbClr val="000000"/>
                        </a:solidFill>
                        <a:effectLst/>
                        <a:latin typeface="Liberation Serif"/>
                      </a:endParaRPr>
                    </a:p>
                  </a:txBody>
                  <a:tcPr marL="5753" marR="5753" marT="5753" marB="0" anchor="ctr"/>
                </a:tc>
                <a:tc>
                  <a:txBody>
                    <a:bodyPr/>
                    <a:lstStyle/>
                    <a:p>
                      <a:pPr algn="l" fontAlgn="ctr"/>
                      <a:r>
                        <a:rPr lang="ru-RU" sz="1200" u="none" strike="noStrike">
                          <a:effectLst/>
                        </a:rPr>
                        <a:t>География</a:t>
                      </a:r>
                      <a:endParaRPr lang="ru-RU" sz="1200" b="0" i="0" u="none" strike="noStrike">
                        <a:solidFill>
                          <a:srgbClr val="000000"/>
                        </a:solidFill>
                        <a:effectLst/>
                        <a:latin typeface="Liberation Serif"/>
                      </a:endParaRPr>
                    </a:p>
                  </a:txBody>
                  <a:tcPr marL="5753" marR="5753" marT="5753" marB="0" anchor="ctr"/>
                </a:tc>
                <a:tc>
                  <a:txBody>
                    <a:bodyPr/>
                    <a:lstStyle/>
                    <a:p>
                      <a:pPr algn="ctr" fontAlgn="ctr"/>
                      <a:r>
                        <a:rPr lang="ru-RU" sz="1200" u="none" strike="noStrike" dirty="0">
                          <a:effectLst/>
                        </a:rPr>
                        <a:t>284</a:t>
                      </a:r>
                      <a:endParaRPr lang="ru-RU" sz="1200" b="1" i="0" u="none" strike="noStrike" dirty="0">
                        <a:solidFill>
                          <a:srgbClr val="000000"/>
                        </a:solidFill>
                        <a:effectLst/>
                        <a:latin typeface="Liberation Serif"/>
                      </a:endParaRPr>
                    </a:p>
                  </a:txBody>
                  <a:tcPr marL="5753" marR="5753" marT="5753" marB="0" anchor="ctr"/>
                </a:tc>
                <a:extLst>
                  <a:ext uri="{0D108BD9-81ED-4DB2-BD59-A6C34878D82A}">
                    <a16:rowId xmlns:a16="http://schemas.microsoft.com/office/drawing/2014/main" val="2616980571"/>
                  </a:ext>
                </a:extLst>
              </a:tr>
              <a:tr h="177173">
                <a:tc>
                  <a:txBody>
                    <a:bodyPr/>
                    <a:lstStyle/>
                    <a:p>
                      <a:pPr algn="ctr" fontAlgn="ctr"/>
                      <a:r>
                        <a:rPr lang="ru-RU" sz="1200" u="none" strike="noStrike">
                          <a:effectLst/>
                        </a:rPr>
                        <a:t>8</a:t>
                      </a:r>
                      <a:endParaRPr lang="ru-RU" sz="1200" b="0" i="0" u="none" strike="noStrike">
                        <a:solidFill>
                          <a:srgbClr val="000000"/>
                        </a:solidFill>
                        <a:effectLst/>
                        <a:latin typeface="Liberation Serif"/>
                      </a:endParaRPr>
                    </a:p>
                  </a:txBody>
                  <a:tcPr marL="5753" marR="5753" marT="5753" marB="0" anchor="ctr"/>
                </a:tc>
                <a:tc>
                  <a:txBody>
                    <a:bodyPr/>
                    <a:lstStyle/>
                    <a:p>
                      <a:pPr algn="l" fontAlgn="ctr"/>
                      <a:r>
                        <a:rPr lang="ru-RU" sz="1200" u="none" strike="noStrike">
                          <a:effectLst/>
                        </a:rPr>
                        <a:t>Обществознание</a:t>
                      </a:r>
                      <a:endParaRPr lang="ru-RU" sz="1200" b="0" i="0" u="none" strike="noStrike">
                        <a:solidFill>
                          <a:srgbClr val="000000"/>
                        </a:solidFill>
                        <a:effectLst/>
                        <a:latin typeface="Liberation Serif"/>
                      </a:endParaRPr>
                    </a:p>
                  </a:txBody>
                  <a:tcPr marL="5753" marR="5753" marT="5753" marB="0" anchor="ctr"/>
                </a:tc>
                <a:tc>
                  <a:txBody>
                    <a:bodyPr/>
                    <a:lstStyle/>
                    <a:p>
                      <a:pPr algn="ctr" fontAlgn="ctr"/>
                      <a:r>
                        <a:rPr lang="ru-RU" sz="1200" u="none" strike="noStrike">
                          <a:effectLst/>
                        </a:rPr>
                        <a:t>250</a:t>
                      </a:r>
                      <a:endParaRPr lang="ru-RU" sz="1200" b="1" i="0" u="none" strike="noStrike">
                        <a:solidFill>
                          <a:srgbClr val="000000"/>
                        </a:solidFill>
                        <a:effectLst/>
                        <a:latin typeface="Liberation Serif"/>
                      </a:endParaRPr>
                    </a:p>
                  </a:txBody>
                  <a:tcPr marL="5753" marR="5753" marT="5753" marB="0" anchor="ctr"/>
                </a:tc>
                <a:extLst>
                  <a:ext uri="{0D108BD9-81ED-4DB2-BD59-A6C34878D82A}">
                    <a16:rowId xmlns:a16="http://schemas.microsoft.com/office/drawing/2014/main" val="2418366619"/>
                  </a:ext>
                </a:extLst>
              </a:tr>
              <a:tr h="177173">
                <a:tc>
                  <a:txBody>
                    <a:bodyPr/>
                    <a:lstStyle/>
                    <a:p>
                      <a:pPr algn="ctr" fontAlgn="ctr"/>
                      <a:r>
                        <a:rPr lang="ru-RU" sz="1200" u="none" strike="noStrike">
                          <a:effectLst/>
                        </a:rPr>
                        <a:t>8</a:t>
                      </a:r>
                      <a:endParaRPr lang="ru-RU" sz="1200" b="0" i="0" u="none" strike="noStrike">
                        <a:solidFill>
                          <a:srgbClr val="000000"/>
                        </a:solidFill>
                        <a:effectLst/>
                        <a:latin typeface="Liberation Serif"/>
                      </a:endParaRPr>
                    </a:p>
                  </a:txBody>
                  <a:tcPr marL="5753" marR="5753" marT="5753" marB="0" anchor="ctr"/>
                </a:tc>
                <a:tc>
                  <a:txBody>
                    <a:bodyPr/>
                    <a:lstStyle/>
                    <a:p>
                      <a:pPr algn="l" fontAlgn="ctr"/>
                      <a:r>
                        <a:rPr lang="ru-RU" sz="1200" u="none" strike="noStrike">
                          <a:effectLst/>
                        </a:rPr>
                        <a:t>Физика</a:t>
                      </a:r>
                      <a:endParaRPr lang="ru-RU" sz="1200" b="0" i="0" u="none" strike="noStrike">
                        <a:solidFill>
                          <a:srgbClr val="000000"/>
                        </a:solidFill>
                        <a:effectLst/>
                        <a:latin typeface="Liberation Serif"/>
                      </a:endParaRPr>
                    </a:p>
                  </a:txBody>
                  <a:tcPr marL="5753" marR="5753" marT="5753" marB="0" anchor="ctr"/>
                </a:tc>
                <a:tc>
                  <a:txBody>
                    <a:bodyPr/>
                    <a:lstStyle/>
                    <a:p>
                      <a:pPr algn="ctr" fontAlgn="ctr"/>
                      <a:r>
                        <a:rPr lang="ru-RU" sz="1200" u="none" strike="noStrike" dirty="0">
                          <a:effectLst/>
                        </a:rPr>
                        <a:t>278</a:t>
                      </a:r>
                      <a:endParaRPr lang="ru-RU" sz="1200" b="1" i="0" u="none" strike="noStrike" dirty="0">
                        <a:solidFill>
                          <a:srgbClr val="000000"/>
                        </a:solidFill>
                        <a:effectLst/>
                        <a:latin typeface="Liberation Serif"/>
                      </a:endParaRPr>
                    </a:p>
                  </a:txBody>
                  <a:tcPr marL="5753" marR="5753" marT="5753" marB="0" anchor="ctr"/>
                </a:tc>
                <a:extLst>
                  <a:ext uri="{0D108BD9-81ED-4DB2-BD59-A6C34878D82A}">
                    <a16:rowId xmlns:a16="http://schemas.microsoft.com/office/drawing/2014/main" val="3658151835"/>
                  </a:ext>
                </a:extLst>
              </a:tr>
              <a:tr h="177173">
                <a:tc>
                  <a:txBody>
                    <a:bodyPr/>
                    <a:lstStyle/>
                    <a:p>
                      <a:pPr algn="ctr" fontAlgn="ctr"/>
                      <a:r>
                        <a:rPr lang="ru-RU" sz="1200" u="none" strike="noStrike">
                          <a:effectLst/>
                        </a:rPr>
                        <a:t>8</a:t>
                      </a:r>
                      <a:endParaRPr lang="ru-RU" sz="1200" b="0" i="0" u="none" strike="noStrike">
                        <a:solidFill>
                          <a:srgbClr val="000000"/>
                        </a:solidFill>
                        <a:effectLst/>
                        <a:latin typeface="Liberation Serif"/>
                      </a:endParaRPr>
                    </a:p>
                  </a:txBody>
                  <a:tcPr marL="5753" marR="5753" marT="5753" marB="0" anchor="ctr"/>
                </a:tc>
                <a:tc>
                  <a:txBody>
                    <a:bodyPr/>
                    <a:lstStyle/>
                    <a:p>
                      <a:pPr algn="l" fontAlgn="ctr"/>
                      <a:r>
                        <a:rPr lang="ru-RU" sz="1200" u="none" strike="noStrike" dirty="0">
                          <a:effectLst/>
                        </a:rPr>
                        <a:t>Иностранный язык</a:t>
                      </a:r>
                      <a:endParaRPr lang="ru-RU" sz="1200" b="0" i="0" u="none" strike="noStrike" dirty="0">
                        <a:solidFill>
                          <a:srgbClr val="000000"/>
                        </a:solidFill>
                        <a:effectLst/>
                        <a:latin typeface="Liberation Serif"/>
                      </a:endParaRPr>
                    </a:p>
                  </a:txBody>
                  <a:tcPr marL="5753" marR="5753" marT="5753" marB="0" anchor="ctr"/>
                </a:tc>
                <a:tc>
                  <a:txBody>
                    <a:bodyPr/>
                    <a:lstStyle/>
                    <a:p>
                      <a:pPr algn="ctr" fontAlgn="ctr"/>
                      <a:r>
                        <a:rPr lang="ru-RU" sz="1200" u="none" strike="noStrike">
                          <a:effectLst/>
                        </a:rPr>
                        <a:t>231</a:t>
                      </a:r>
                      <a:endParaRPr lang="ru-RU" sz="1200" b="1" i="0" u="none" strike="noStrike">
                        <a:solidFill>
                          <a:srgbClr val="000000"/>
                        </a:solidFill>
                        <a:effectLst/>
                        <a:latin typeface="Liberation Serif"/>
                      </a:endParaRPr>
                    </a:p>
                  </a:txBody>
                  <a:tcPr marL="5753" marR="5753" marT="5753" marB="0" anchor="ctr"/>
                </a:tc>
                <a:extLst>
                  <a:ext uri="{0D108BD9-81ED-4DB2-BD59-A6C34878D82A}">
                    <a16:rowId xmlns:a16="http://schemas.microsoft.com/office/drawing/2014/main" val="3765831597"/>
                  </a:ext>
                </a:extLst>
              </a:tr>
              <a:tr h="177173">
                <a:tc>
                  <a:txBody>
                    <a:bodyPr/>
                    <a:lstStyle/>
                    <a:p>
                      <a:pPr algn="ctr" fontAlgn="ctr"/>
                      <a:r>
                        <a:rPr lang="ru-RU" sz="1200" u="none" strike="noStrike">
                          <a:effectLst/>
                        </a:rPr>
                        <a:t>9</a:t>
                      </a:r>
                      <a:endParaRPr lang="ru-RU" sz="1200" b="0" i="0" u="none" strike="noStrike">
                        <a:solidFill>
                          <a:srgbClr val="000000"/>
                        </a:solidFill>
                        <a:effectLst/>
                        <a:latin typeface="Liberation Serif"/>
                      </a:endParaRPr>
                    </a:p>
                  </a:txBody>
                  <a:tcPr marL="5753" marR="5753" marT="5753" marB="0" anchor="ctr">
                    <a:solidFill>
                      <a:schemeClr val="accent3">
                        <a:lumMod val="20000"/>
                        <a:lumOff val="80000"/>
                      </a:schemeClr>
                    </a:solidFill>
                  </a:tcPr>
                </a:tc>
                <a:tc>
                  <a:txBody>
                    <a:bodyPr/>
                    <a:lstStyle/>
                    <a:p>
                      <a:pPr algn="l" fontAlgn="ctr"/>
                      <a:r>
                        <a:rPr lang="ru-RU" sz="1200" u="none" strike="noStrike">
                          <a:effectLst/>
                        </a:rPr>
                        <a:t>Русский язык</a:t>
                      </a:r>
                      <a:endParaRPr lang="ru-RU" sz="1200" b="0" i="0" u="none" strike="noStrike">
                        <a:solidFill>
                          <a:srgbClr val="000000"/>
                        </a:solidFill>
                        <a:effectLst/>
                        <a:latin typeface="Liberation Serif"/>
                      </a:endParaRPr>
                    </a:p>
                  </a:txBody>
                  <a:tcPr marL="5753" marR="5753" marT="5753" marB="0" anchor="ctr">
                    <a:solidFill>
                      <a:schemeClr val="accent3">
                        <a:lumMod val="20000"/>
                        <a:lumOff val="80000"/>
                      </a:schemeClr>
                    </a:solidFill>
                  </a:tcPr>
                </a:tc>
                <a:tc>
                  <a:txBody>
                    <a:bodyPr/>
                    <a:lstStyle/>
                    <a:p>
                      <a:pPr algn="ctr" fontAlgn="ctr"/>
                      <a:r>
                        <a:rPr lang="ru-RU" sz="1200" u="none" strike="noStrike" dirty="0">
                          <a:effectLst/>
                        </a:rPr>
                        <a:t>334</a:t>
                      </a:r>
                      <a:endParaRPr lang="ru-RU" sz="1200" b="1" i="0" u="none" strike="noStrike" dirty="0">
                        <a:solidFill>
                          <a:srgbClr val="000000"/>
                        </a:solidFill>
                        <a:effectLst/>
                        <a:latin typeface="Liberation Serif"/>
                      </a:endParaRPr>
                    </a:p>
                  </a:txBody>
                  <a:tcPr marL="5753" marR="5753" marT="5753" marB="0" anchor="ctr">
                    <a:solidFill>
                      <a:schemeClr val="accent3">
                        <a:lumMod val="20000"/>
                        <a:lumOff val="80000"/>
                      </a:schemeClr>
                    </a:solidFill>
                  </a:tcPr>
                </a:tc>
                <a:extLst>
                  <a:ext uri="{0D108BD9-81ED-4DB2-BD59-A6C34878D82A}">
                    <a16:rowId xmlns:a16="http://schemas.microsoft.com/office/drawing/2014/main" val="3555216111"/>
                  </a:ext>
                </a:extLst>
              </a:tr>
              <a:tr h="177173">
                <a:tc>
                  <a:txBody>
                    <a:bodyPr/>
                    <a:lstStyle/>
                    <a:p>
                      <a:pPr algn="ctr" fontAlgn="ctr"/>
                      <a:r>
                        <a:rPr lang="ru-RU" sz="1200" u="none" strike="noStrike">
                          <a:effectLst/>
                        </a:rPr>
                        <a:t>9</a:t>
                      </a:r>
                      <a:endParaRPr lang="ru-RU" sz="1200" b="0" i="0" u="none" strike="noStrike">
                        <a:solidFill>
                          <a:srgbClr val="000000"/>
                        </a:solidFill>
                        <a:effectLst/>
                        <a:latin typeface="Liberation Serif"/>
                      </a:endParaRPr>
                    </a:p>
                  </a:txBody>
                  <a:tcPr marL="5753" marR="5753" marT="5753" marB="0" anchor="ctr">
                    <a:solidFill>
                      <a:schemeClr val="accent3">
                        <a:lumMod val="20000"/>
                        <a:lumOff val="80000"/>
                      </a:schemeClr>
                    </a:solidFill>
                  </a:tcPr>
                </a:tc>
                <a:tc>
                  <a:txBody>
                    <a:bodyPr/>
                    <a:lstStyle/>
                    <a:p>
                      <a:pPr algn="l" fontAlgn="ctr"/>
                      <a:r>
                        <a:rPr lang="ru-RU" sz="1200" u="none" strike="noStrike">
                          <a:effectLst/>
                        </a:rPr>
                        <a:t>Математика</a:t>
                      </a:r>
                      <a:endParaRPr lang="ru-RU" sz="1200" b="0" i="0" u="none" strike="noStrike">
                        <a:solidFill>
                          <a:srgbClr val="000000"/>
                        </a:solidFill>
                        <a:effectLst/>
                        <a:latin typeface="Liberation Serif"/>
                      </a:endParaRPr>
                    </a:p>
                  </a:txBody>
                  <a:tcPr marL="5753" marR="5753" marT="5753" marB="0" anchor="ctr">
                    <a:solidFill>
                      <a:schemeClr val="accent3">
                        <a:lumMod val="20000"/>
                        <a:lumOff val="80000"/>
                      </a:schemeClr>
                    </a:solidFill>
                  </a:tcPr>
                </a:tc>
                <a:tc>
                  <a:txBody>
                    <a:bodyPr/>
                    <a:lstStyle/>
                    <a:p>
                      <a:pPr algn="ctr" fontAlgn="ctr"/>
                      <a:r>
                        <a:rPr lang="ru-RU" sz="1200" u="none" strike="noStrike" dirty="0">
                          <a:effectLst/>
                        </a:rPr>
                        <a:t>304</a:t>
                      </a:r>
                      <a:endParaRPr lang="ru-RU" sz="1200" b="1" i="0" u="none" strike="noStrike" dirty="0">
                        <a:solidFill>
                          <a:srgbClr val="000000"/>
                        </a:solidFill>
                        <a:effectLst/>
                        <a:latin typeface="Liberation Serif"/>
                      </a:endParaRPr>
                    </a:p>
                  </a:txBody>
                  <a:tcPr marL="5753" marR="5753" marT="5753" marB="0" anchor="ctr">
                    <a:solidFill>
                      <a:schemeClr val="accent3">
                        <a:lumMod val="20000"/>
                        <a:lumOff val="80000"/>
                      </a:schemeClr>
                    </a:solidFill>
                  </a:tcPr>
                </a:tc>
                <a:extLst>
                  <a:ext uri="{0D108BD9-81ED-4DB2-BD59-A6C34878D82A}">
                    <a16:rowId xmlns:a16="http://schemas.microsoft.com/office/drawing/2014/main" val="4000831584"/>
                  </a:ext>
                </a:extLst>
              </a:tr>
              <a:tr h="177173">
                <a:tc>
                  <a:txBody>
                    <a:bodyPr/>
                    <a:lstStyle/>
                    <a:p>
                      <a:pPr algn="ctr" fontAlgn="ctr"/>
                      <a:r>
                        <a:rPr lang="ru-RU" sz="1200" u="none" strike="noStrike">
                          <a:effectLst/>
                        </a:rPr>
                        <a:t>9</a:t>
                      </a:r>
                      <a:endParaRPr lang="ru-RU" sz="1200" b="0" i="0" u="none" strike="noStrike">
                        <a:solidFill>
                          <a:srgbClr val="000000"/>
                        </a:solidFill>
                        <a:effectLst/>
                        <a:latin typeface="Liberation Serif"/>
                      </a:endParaRPr>
                    </a:p>
                  </a:txBody>
                  <a:tcPr marL="5753" marR="5753" marT="5753" marB="0" anchor="ctr">
                    <a:solidFill>
                      <a:schemeClr val="accent3">
                        <a:lumMod val="20000"/>
                        <a:lumOff val="80000"/>
                      </a:schemeClr>
                    </a:solidFill>
                  </a:tcPr>
                </a:tc>
                <a:tc>
                  <a:txBody>
                    <a:bodyPr/>
                    <a:lstStyle/>
                    <a:p>
                      <a:pPr algn="l" fontAlgn="ctr"/>
                      <a:r>
                        <a:rPr lang="ru-RU" sz="1200" u="none" strike="noStrike">
                          <a:effectLst/>
                        </a:rPr>
                        <a:t>История</a:t>
                      </a:r>
                      <a:endParaRPr lang="ru-RU" sz="1200" b="0" i="0" u="none" strike="noStrike">
                        <a:solidFill>
                          <a:srgbClr val="000000"/>
                        </a:solidFill>
                        <a:effectLst/>
                        <a:latin typeface="Liberation Serif"/>
                      </a:endParaRPr>
                    </a:p>
                  </a:txBody>
                  <a:tcPr marL="5753" marR="5753" marT="5753" marB="0" anchor="ctr">
                    <a:solidFill>
                      <a:schemeClr val="accent3">
                        <a:lumMod val="20000"/>
                        <a:lumOff val="80000"/>
                      </a:schemeClr>
                    </a:solidFill>
                  </a:tcPr>
                </a:tc>
                <a:tc>
                  <a:txBody>
                    <a:bodyPr/>
                    <a:lstStyle/>
                    <a:p>
                      <a:pPr algn="ctr" fontAlgn="ctr"/>
                      <a:r>
                        <a:rPr lang="ru-RU" sz="1200" u="none" strike="noStrike" dirty="0">
                          <a:effectLst/>
                        </a:rPr>
                        <a:t>311</a:t>
                      </a:r>
                      <a:endParaRPr lang="ru-RU" sz="1200" b="1" i="0" u="none" strike="noStrike" dirty="0">
                        <a:solidFill>
                          <a:srgbClr val="000000"/>
                        </a:solidFill>
                        <a:effectLst/>
                        <a:latin typeface="Liberation Serif"/>
                      </a:endParaRPr>
                    </a:p>
                  </a:txBody>
                  <a:tcPr marL="5753" marR="5753" marT="5753" marB="0" anchor="ctr">
                    <a:solidFill>
                      <a:schemeClr val="accent3">
                        <a:lumMod val="20000"/>
                        <a:lumOff val="80000"/>
                      </a:schemeClr>
                    </a:solidFill>
                  </a:tcPr>
                </a:tc>
                <a:extLst>
                  <a:ext uri="{0D108BD9-81ED-4DB2-BD59-A6C34878D82A}">
                    <a16:rowId xmlns:a16="http://schemas.microsoft.com/office/drawing/2014/main" val="626167694"/>
                  </a:ext>
                </a:extLst>
              </a:tr>
              <a:tr h="177173">
                <a:tc>
                  <a:txBody>
                    <a:bodyPr/>
                    <a:lstStyle/>
                    <a:p>
                      <a:pPr algn="ctr" fontAlgn="ctr"/>
                      <a:r>
                        <a:rPr lang="ru-RU" sz="1200" u="none" strike="noStrike">
                          <a:effectLst/>
                        </a:rPr>
                        <a:t>9</a:t>
                      </a:r>
                      <a:endParaRPr lang="ru-RU" sz="1200" b="0" i="0" u="none" strike="noStrike">
                        <a:solidFill>
                          <a:srgbClr val="000000"/>
                        </a:solidFill>
                        <a:effectLst/>
                        <a:latin typeface="Liberation Serif"/>
                      </a:endParaRPr>
                    </a:p>
                  </a:txBody>
                  <a:tcPr marL="5753" marR="5753" marT="5753" marB="0" anchor="ctr">
                    <a:solidFill>
                      <a:schemeClr val="accent3">
                        <a:lumMod val="20000"/>
                        <a:lumOff val="80000"/>
                      </a:schemeClr>
                    </a:solidFill>
                  </a:tcPr>
                </a:tc>
                <a:tc>
                  <a:txBody>
                    <a:bodyPr/>
                    <a:lstStyle/>
                    <a:p>
                      <a:pPr algn="l" fontAlgn="ctr"/>
                      <a:r>
                        <a:rPr lang="ru-RU" sz="1200" u="none" strike="noStrike">
                          <a:effectLst/>
                        </a:rPr>
                        <a:t>Биология</a:t>
                      </a:r>
                      <a:endParaRPr lang="ru-RU" sz="1200" b="0" i="0" u="none" strike="noStrike">
                        <a:solidFill>
                          <a:srgbClr val="000000"/>
                        </a:solidFill>
                        <a:effectLst/>
                        <a:latin typeface="Liberation Serif"/>
                      </a:endParaRPr>
                    </a:p>
                  </a:txBody>
                  <a:tcPr marL="5753" marR="5753" marT="5753" marB="0" anchor="ctr">
                    <a:solidFill>
                      <a:schemeClr val="accent3">
                        <a:lumMod val="20000"/>
                        <a:lumOff val="80000"/>
                      </a:schemeClr>
                    </a:solidFill>
                  </a:tcPr>
                </a:tc>
                <a:tc>
                  <a:txBody>
                    <a:bodyPr/>
                    <a:lstStyle/>
                    <a:p>
                      <a:pPr algn="ctr" fontAlgn="ctr"/>
                      <a:r>
                        <a:rPr lang="ru-RU" sz="1200" u="none" strike="noStrike" dirty="0">
                          <a:effectLst/>
                        </a:rPr>
                        <a:t>355</a:t>
                      </a:r>
                      <a:endParaRPr lang="ru-RU" sz="1200" b="1" i="0" u="none" strike="noStrike" dirty="0">
                        <a:solidFill>
                          <a:srgbClr val="000000"/>
                        </a:solidFill>
                        <a:effectLst/>
                        <a:latin typeface="Liberation Serif"/>
                      </a:endParaRPr>
                    </a:p>
                  </a:txBody>
                  <a:tcPr marL="5753" marR="5753" marT="5753" marB="0" anchor="ctr">
                    <a:solidFill>
                      <a:schemeClr val="accent3">
                        <a:lumMod val="20000"/>
                        <a:lumOff val="80000"/>
                      </a:schemeClr>
                    </a:solidFill>
                  </a:tcPr>
                </a:tc>
                <a:extLst>
                  <a:ext uri="{0D108BD9-81ED-4DB2-BD59-A6C34878D82A}">
                    <a16:rowId xmlns:a16="http://schemas.microsoft.com/office/drawing/2014/main" val="2238573378"/>
                  </a:ext>
                </a:extLst>
              </a:tr>
              <a:tr h="177173">
                <a:tc>
                  <a:txBody>
                    <a:bodyPr/>
                    <a:lstStyle/>
                    <a:p>
                      <a:pPr algn="ctr" fontAlgn="ctr"/>
                      <a:r>
                        <a:rPr lang="ru-RU" sz="1200" u="none" strike="noStrike">
                          <a:effectLst/>
                        </a:rPr>
                        <a:t>9</a:t>
                      </a:r>
                      <a:endParaRPr lang="ru-RU" sz="1200" b="0" i="0" u="none" strike="noStrike">
                        <a:solidFill>
                          <a:srgbClr val="000000"/>
                        </a:solidFill>
                        <a:effectLst/>
                        <a:latin typeface="Liberation Serif"/>
                      </a:endParaRPr>
                    </a:p>
                  </a:txBody>
                  <a:tcPr marL="5753" marR="5753" marT="5753" marB="0" anchor="ctr">
                    <a:solidFill>
                      <a:schemeClr val="accent3">
                        <a:lumMod val="20000"/>
                        <a:lumOff val="80000"/>
                      </a:schemeClr>
                    </a:solidFill>
                  </a:tcPr>
                </a:tc>
                <a:tc>
                  <a:txBody>
                    <a:bodyPr/>
                    <a:lstStyle/>
                    <a:p>
                      <a:pPr algn="l" fontAlgn="ctr"/>
                      <a:r>
                        <a:rPr lang="ru-RU" sz="1200" u="none" strike="noStrike">
                          <a:effectLst/>
                        </a:rPr>
                        <a:t>География</a:t>
                      </a:r>
                      <a:endParaRPr lang="ru-RU" sz="1200" b="0" i="0" u="none" strike="noStrike">
                        <a:solidFill>
                          <a:srgbClr val="000000"/>
                        </a:solidFill>
                        <a:effectLst/>
                        <a:latin typeface="Liberation Serif"/>
                      </a:endParaRPr>
                    </a:p>
                  </a:txBody>
                  <a:tcPr marL="5753" marR="5753" marT="5753" marB="0" anchor="ctr">
                    <a:solidFill>
                      <a:schemeClr val="accent3">
                        <a:lumMod val="20000"/>
                        <a:lumOff val="80000"/>
                      </a:schemeClr>
                    </a:solidFill>
                  </a:tcPr>
                </a:tc>
                <a:tc>
                  <a:txBody>
                    <a:bodyPr/>
                    <a:lstStyle/>
                    <a:p>
                      <a:pPr algn="ctr" fontAlgn="ctr"/>
                      <a:r>
                        <a:rPr lang="ru-RU" sz="1200" u="none" strike="noStrike" dirty="0">
                          <a:effectLst/>
                        </a:rPr>
                        <a:t>348</a:t>
                      </a:r>
                      <a:endParaRPr lang="ru-RU" sz="1200" b="1" i="0" u="none" strike="noStrike" dirty="0">
                        <a:solidFill>
                          <a:srgbClr val="000000"/>
                        </a:solidFill>
                        <a:effectLst/>
                        <a:latin typeface="Liberation Serif"/>
                      </a:endParaRPr>
                    </a:p>
                  </a:txBody>
                  <a:tcPr marL="5753" marR="5753" marT="5753" marB="0" anchor="ctr">
                    <a:solidFill>
                      <a:schemeClr val="accent3">
                        <a:lumMod val="20000"/>
                        <a:lumOff val="80000"/>
                      </a:schemeClr>
                    </a:solidFill>
                  </a:tcPr>
                </a:tc>
                <a:extLst>
                  <a:ext uri="{0D108BD9-81ED-4DB2-BD59-A6C34878D82A}">
                    <a16:rowId xmlns:a16="http://schemas.microsoft.com/office/drawing/2014/main" val="2881262327"/>
                  </a:ext>
                </a:extLst>
              </a:tr>
              <a:tr h="177173">
                <a:tc>
                  <a:txBody>
                    <a:bodyPr/>
                    <a:lstStyle/>
                    <a:p>
                      <a:pPr algn="ctr" fontAlgn="ctr"/>
                      <a:r>
                        <a:rPr lang="ru-RU" sz="1200" u="none" strike="noStrike">
                          <a:effectLst/>
                        </a:rPr>
                        <a:t>9</a:t>
                      </a:r>
                      <a:endParaRPr lang="ru-RU" sz="1200" b="0" i="0" u="none" strike="noStrike">
                        <a:solidFill>
                          <a:srgbClr val="000000"/>
                        </a:solidFill>
                        <a:effectLst/>
                        <a:latin typeface="Liberation Serif"/>
                      </a:endParaRPr>
                    </a:p>
                  </a:txBody>
                  <a:tcPr marL="5753" marR="5753" marT="5753" marB="0" anchor="ctr">
                    <a:solidFill>
                      <a:schemeClr val="accent3">
                        <a:lumMod val="20000"/>
                        <a:lumOff val="80000"/>
                      </a:schemeClr>
                    </a:solidFill>
                  </a:tcPr>
                </a:tc>
                <a:tc>
                  <a:txBody>
                    <a:bodyPr/>
                    <a:lstStyle/>
                    <a:p>
                      <a:pPr algn="l" fontAlgn="ctr"/>
                      <a:r>
                        <a:rPr lang="ru-RU" sz="1200" u="none" strike="noStrike">
                          <a:effectLst/>
                        </a:rPr>
                        <a:t>Обществознание</a:t>
                      </a:r>
                      <a:endParaRPr lang="ru-RU" sz="1200" b="0" i="0" u="none" strike="noStrike">
                        <a:solidFill>
                          <a:srgbClr val="000000"/>
                        </a:solidFill>
                        <a:effectLst/>
                        <a:latin typeface="Liberation Serif"/>
                      </a:endParaRPr>
                    </a:p>
                  </a:txBody>
                  <a:tcPr marL="5753" marR="5753" marT="5753" marB="0" anchor="ctr">
                    <a:solidFill>
                      <a:schemeClr val="accent3">
                        <a:lumMod val="20000"/>
                        <a:lumOff val="80000"/>
                      </a:schemeClr>
                    </a:solidFill>
                  </a:tcPr>
                </a:tc>
                <a:tc>
                  <a:txBody>
                    <a:bodyPr/>
                    <a:lstStyle/>
                    <a:p>
                      <a:pPr algn="ctr" fontAlgn="ctr"/>
                      <a:r>
                        <a:rPr lang="ru-RU" sz="1200" u="none" strike="noStrike" dirty="0">
                          <a:effectLst/>
                        </a:rPr>
                        <a:t>363</a:t>
                      </a:r>
                      <a:endParaRPr lang="ru-RU" sz="1200" b="1" i="0" u="none" strike="noStrike" dirty="0">
                        <a:solidFill>
                          <a:srgbClr val="000000"/>
                        </a:solidFill>
                        <a:effectLst/>
                        <a:latin typeface="Liberation Serif"/>
                      </a:endParaRPr>
                    </a:p>
                  </a:txBody>
                  <a:tcPr marL="5753" marR="5753" marT="5753" marB="0" anchor="ctr">
                    <a:solidFill>
                      <a:schemeClr val="accent3">
                        <a:lumMod val="20000"/>
                        <a:lumOff val="80000"/>
                      </a:schemeClr>
                    </a:solidFill>
                  </a:tcPr>
                </a:tc>
                <a:extLst>
                  <a:ext uri="{0D108BD9-81ED-4DB2-BD59-A6C34878D82A}">
                    <a16:rowId xmlns:a16="http://schemas.microsoft.com/office/drawing/2014/main" val="3732517953"/>
                  </a:ext>
                </a:extLst>
              </a:tr>
              <a:tr h="177173">
                <a:tc>
                  <a:txBody>
                    <a:bodyPr/>
                    <a:lstStyle/>
                    <a:p>
                      <a:pPr algn="ctr" fontAlgn="ctr"/>
                      <a:r>
                        <a:rPr lang="ru-RU" sz="1200" u="none" strike="noStrike">
                          <a:effectLst/>
                        </a:rPr>
                        <a:t>9</a:t>
                      </a:r>
                      <a:endParaRPr lang="ru-RU" sz="1200" b="0" i="0" u="none" strike="noStrike">
                        <a:solidFill>
                          <a:srgbClr val="000000"/>
                        </a:solidFill>
                        <a:effectLst/>
                        <a:latin typeface="Liberation Serif"/>
                      </a:endParaRPr>
                    </a:p>
                  </a:txBody>
                  <a:tcPr marL="5753" marR="5753" marT="5753" marB="0" anchor="ctr">
                    <a:solidFill>
                      <a:schemeClr val="accent3">
                        <a:lumMod val="20000"/>
                        <a:lumOff val="80000"/>
                      </a:schemeClr>
                    </a:solidFill>
                  </a:tcPr>
                </a:tc>
                <a:tc>
                  <a:txBody>
                    <a:bodyPr/>
                    <a:lstStyle/>
                    <a:p>
                      <a:pPr algn="l" fontAlgn="ctr"/>
                      <a:r>
                        <a:rPr lang="ru-RU" sz="1200" u="none" strike="noStrike">
                          <a:effectLst/>
                        </a:rPr>
                        <a:t>Физика</a:t>
                      </a:r>
                      <a:endParaRPr lang="ru-RU" sz="1200" b="0" i="0" u="none" strike="noStrike">
                        <a:solidFill>
                          <a:srgbClr val="000000"/>
                        </a:solidFill>
                        <a:effectLst/>
                        <a:latin typeface="Liberation Serif"/>
                      </a:endParaRPr>
                    </a:p>
                  </a:txBody>
                  <a:tcPr marL="5753" marR="5753" marT="5753" marB="0" anchor="ctr">
                    <a:solidFill>
                      <a:schemeClr val="accent3">
                        <a:lumMod val="20000"/>
                        <a:lumOff val="80000"/>
                      </a:schemeClr>
                    </a:solidFill>
                  </a:tcPr>
                </a:tc>
                <a:tc>
                  <a:txBody>
                    <a:bodyPr/>
                    <a:lstStyle/>
                    <a:p>
                      <a:pPr algn="ctr" fontAlgn="ctr"/>
                      <a:r>
                        <a:rPr lang="ru-RU" sz="1200" u="none" strike="noStrike" dirty="0">
                          <a:effectLst/>
                        </a:rPr>
                        <a:t>369</a:t>
                      </a:r>
                      <a:endParaRPr lang="ru-RU" sz="1200" b="1" i="0" u="none" strike="noStrike" dirty="0">
                        <a:solidFill>
                          <a:srgbClr val="000000"/>
                        </a:solidFill>
                        <a:effectLst/>
                        <a:latin typeface="Liberation Serif"/>
                      </a:endParaRPr>
                    </a:p>
                  </a:txBody>
                  <a:tcPr marL="5753" marR="5753" marT="5753" marB="0" anchor="ctr">
                    <a:solidFill>
                      <a:schemeClr val="accent3">
                        <a:lumMod val="20000"/>
                        <a:lumOff val="80000"/>
                      </a:schemeClr>
                    </a:solidFill>
                  </a:tcPr>
                </a:tc>
                <a:extLst>
                  <a:ext uri="{0D108BD9-81ED-4DB2-BD59-A6C34878D82A}">
                    <a16:rowId xmlns:a16="http://schemas.microsoft.com/office/drawing/2014/main" val="2679590711"/>
                  </a:ext>
                </a:extLst>
              </a:tr>
              <a:tr h="177173">
                <a:tc>
                  <a:txBody>
                    <a:bodyPr/>
                    <a:lstStyle/>
                    <a:p>
                      <a:pPr algn="ctr" fontAlgn="ctr"/>
                      <a:r>
                        <a:rPr lang="ru-RU" sz="1200" u="none" strike="noStrike">
                          <a:effectLst/>
                        </a:rPr>
                        <a:t>9</a:t>
                      </a:r>
                      <a:endParaRPr lang="ru-RU" sz="1200" b="0" i="0" u="none" strike="noStrike">
                        <a:solidFill>
                          <a:srgbClr val="000000"/>
                        </a:solidFill>
                        <a:effectLst/>
                        <a:latin typeface="Liberation Serif"/>
                      </a:endParaRPr>
                    </a:p>
                  </a:txBody>
                  <a:tcPr marL="5753" marR="5753" marT="5753" marB="0" anchor="ctr">
                    <a:solidFill>
                      <a:schemeClr val="accent3">
                        <a:lumMod val="20000"/>
                        <a:lumOff val="80000"/>
                      </a:schemeClr>
                    </a:solidFill>
                  </a:tcPr>
                </a:tc>
                <a:tc>
                  <a:txBody>
                    <a:bodyPr/>
                    <a:lstStyle/>
                    <a:p>
                      <a:pPr algn="l" fontAlgn="ctr"/>
                      <a:r>
                        <a:rPr lang="ru-RU" sz="1200" u="none" strike="noStrike">
                          <a:effectLst/>
                        </a:rPr>
                        <a:t>Химия</a:t>
                      </a:r>
                      <a:endParaRPr lang="ru-RU" sz="1200" b="0" i="0" u="none" strike="noStrike">
                        <a:solidFill>
                          <a:srgbClr val="000000"/>
                        </a:solidFill>
                        <a:effectLst/>
                        <a:latin typeface="Liberation Serif"/>
                      </a:endParaRPr>
                    </a:p>
                  </a:txBody>
                  <a:tcPr marL="5753" marR="5753" marT="5753" marB="0" anchor="ctr">
                    <a:solidFill>
                      <a:schemeClr val="accent3">
                        <a:lumMod val="20000"/>
                        <a:lumOff val="80000"/>
                      </a:schemeClr>
                    </a:solidFill>
                  </a:tcPr>
                </a:tc>
                <a:tc>
                  <a:txBody>
                    <a:bodyPr/>
                    <a:lstStyle/>
                    <a:p>
                      <a:pPr algn="ctr" fontAlgn="ctr"/>
                      <a:r>
                        <a:rPr lang="ru-RU" sz="1200" u="none" strike="noStrike" dirty="0">
                          <a:effectLst/>
                        </a:rPr>
                        <a:t>352</a:t>
                      </a:r>
                      <a:endParaRPr lang="ru-RU" sz="1200" b="1" i="0" u="none" strike="noStrike" dirty="0">
                        <a:solidFill>
                          <a:srgbClr val="000000"/>
                        </a:solidFill>
                        <a:effectLst/>
                        <a:latin typeface="Liberation Serif"/>
                      </a:endParaRPr>
                    </a:p>
                  </a:txBody>
                  <a:tcPr marL="5753" marR="5753" marT="5753" marB="0" anchor="ctr">
                    <a:solidFill>
                      <a:schemeClr val="accent3">
                        <a:lumMod val="20000"/>
                        <a:lumOff val="80000"/>
                      </a:schemeClr>
                    </a:solidFill>
                  </a:tcPr>
                </a:tc>
                <a:extLst>
                  <a:ext uri="{0D108BD9-81ED-4DB2-BD59-A6C34878D82A}">
                    <a16:rowId xmlns:a16="http://schemas.microsoft.com/office/drawing/2014/main" val="193524397"/>
                  </a:ext>
                </a:extLst>
              </a:tr>
            </a:tbl>
          </a:graphicData>
        </a:graphic>
      </p:graphicFrame>
    </p:spTree>
    <p:extLst>
      <p:ext uri="{BB962C8B-B14F-4D97-AF65-F5344CB8AC3E}">
        <p14:creationId xmlns:p14="http://schemas.microsoft.com/office/powerpoint/2010/main" val="2325721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FA061A-6310-0E4D-9A71-6F3D585CB1A2}"/>
              </a:ext>
            </a:extLst>
          </p:cNvPr>
          <p:cNvSpPr>
            <a:spLocks noGrp="1"/>
          </p:cNvSpPr>
          <p:nvPr>
            <p:ph type="title"/>
          </p:nvPr>
        </p:nvSpPr>
        <p:spPr>
          <a:xfrm>
            <a:off x="457200" y="1104900"/>
            <a:ext cx="8229600" cy="307876"/>
          </a:xfrm>
        </p:spPr>
        <p:txBody>
          <a:bodyPr>
            <a:noAutofit/>
          </a:bodyPr>
          <a:lstStyle/>
          <a:p>
            <a:pPr algn="ctr"/>
            <a:r>
              <a:rPr lang="ru-RU" sz="2800" b="1" dirty="0">
                <a:solidFill>
                  <a:srgbClr val="C00000"/>
                </a:solidFill>
              </a:rPr>
              <a:t>Уровень подготовки обучающихся 5 классов</a:t>
            </a:r>
            <a:br>
              <a:rPr lang="ru-RU" sz="2800" b="1" dirty="0">
                <a:solidFill>
                  <a:srgbClr val="C00000"/>
                </a:solidFill>
              </a:rPr>
            </a:br>
            <a:r>
              <a:rPr lang="ru-RU" sz="2800" b="1" dirty="0">
                <a:solidFill>
                  <a:srgbClr val="C00000"/>
                </a:solidFill>
              </a:rPr>
              <a:t/>
            </a:r>
            <a:br>
              <a:rPr lang="ru-RU" sz="2800" b="1" dirty="0">
                <a:solidFill>
                  <a:srgbClr val="C00000"/>
                </a:solidFill>
              </a:rPr>
            </a:br>
            <a:endParaRPr lang="ru-RU" sz="2800" b="1" dirty="0">
              <a:solidFill>
                <a:srgbClr val="C00000"/>
              </a:solidFill>
            </a:endParaRPr>
          </a:p>
        </p:txBody>
      </p:sp>
      <p:graphicFrame>
        <p:nvGraphicFramePr>
          <p:cNvPr id="4" name="Объект 4">
            <a:extLst>
              <a:ext uri="{FF2B5EF4-FFF2-40B4-BE49-F238E27FC236}">
                <a16:creationId xmlns:a16="http://schemas.microsoft.com/office/drawing/2014/main" id="{719222AD-336E-8C45-9B2F-EDD1DF87F334}"/>
              </a:ext>
            </a:extLst>
          </p:cNvPr>
          <p:cNvGraphicFramePr>
            <a:graphicFrameLocks noGrp="1" noChangeAspect="1"/>
          </p:cNvGraphicFramePr>
          <p:nvPr>
            <p:ph idx="1"/>
            <p:extLst>
              <p:ext uri="{D42A27DB-BD31-4B8C-83A1-F6EECF244321}">
                <p14:modId xmlns:p14="http://schemas.microsoft.com/office/powerpoint/2010/main" val="3288862180"/>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26178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4">
            <a:extLst>
              <a:ext uri="{FF2B5EF4-FFF2-40B4-BE49-F238E27FC236}">
                <a16:creationId xmlns:a16="http://schemas.microsoft.com/office/drawing/2014/main" id="{719222AD-336E-8C45-9B2F-EDD1DF87F334}"/>
              </a:ext>
            </a:extLst>
          </p:cNvPr>
          <p:cNvGraphicFramePr>
            <a:graphicFrameLocks noGrp="1" noChangeAspect="1"/>
          </p:cNvGraphicFramePr>
          <p:nvPr>
            <p:ph idx="1"/>
            <p:extLst>
              <p:ext uri="{D42A27DB-BD31-4B8C-83A1-F6EECF244321}">
                <p14:modId xmlns:p14="http://schemas.microsoft.com/office/powerpoint/2010/main" val="68603055"/>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5" name="Заголовок 1">
            <a:extLst>
              <a:ext uri="{FF2B5EF4-FFF2-40B4-BE49-F238E27FC236}">
                <a16:creationId xmlns:a16="http://schemas.microsoft.com/office/drawing/2014/main" id="{A6AE7E70-18C3-3C46-BA30-6728391AD01B}"/>
              </a:ext>
            </a:extLst>
          </p:cNvPr>
          <p:cNvSpPr>
            <a:spLocks noGrp="1"/>
          </p:cNvSpPr>
          <p:nvPr>
            <p:ph type="title"/>
          </p:nvPr>
        </p:nvSpPr>
        <p:spPr/>
        <p:txBody>
          <a:bodyPr>
            <a:noAutofit/>
          </a:bodyPr>
          <a:lstStyle/>
          <a:p>
            <a:pPr algn="ctr"/>
            <a:r>
              <a:rPr lang="ru-RU" sz="2800" b="1" dirty="0">
                <a:solidFill>
                  <a:srgbClr val="C00000"/>
                </a:solidFill>
              </a:rPr>
              <a:t>Уровень подготовки обучающихся 6 классов</a:t>
            </a:r>
            <a:br>
              <a:rPr lang="ru-RU" sz="2800" b="1" dirty="0">
                <a:solidFill>
                  <a:srgbClr val="C00000"/>
                </a:solidFill>
              </a:rPr>
            </a:br>
            <a:r>
              <a:rPr lang="ru-RU" sz="2800" b="1" dirty="0">
                <a:solidFill>
                  <a:srgbClr val="C00000"/>
                </a:solidFill>
              </a:rPr>
              <a:t/>
            </a:r>
            <a:br>
              <a:rPr lang="ru-RU" sz="2800" b="1" dirty="0">
                <a:solidFill>
                  <a:srgbClr val="C00000"/>
                </a:solidFill>
              </a:rPr>
            </a:br>
            <a:endParaRPr lang="ru-RU" sz="2800" b="1" dirty="0">
              <a:solidFill>
                <a:srgbClr val="C00000"/>
              </a:solidFill>
            </a:endParaRPr>
          </a:p>
        </p:txBody>
      </p:sp>
    </p:spTree>
    <p:extLst>
      <p:ext uri="{BB962C8B-B14F-4D97-AF65-F5344CB8AC3E}">
        <p14:creationId xmlns:p14="http://schemas.microsoft.com/office/powerpoint/2010/main" val="1896024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a:extLst>
              <a:ext uri="{FF2B5EF4-FFF2-40B4-BE49-F238E27FC236}">
                <a16:creationId xmlns:a16="http://schemas.microsoft.com/office/drawing/2014/main" id="{A6AE7E70-18C3-3C46-BA30-6728391AD01B}"/>
              </a:ext>
            </a:extLst>
          </p:cNvPr>
          <p:cNvSpPr>
            <a:spLocks noGrp="1"/>
          </p:cNvSpPr>
          <p:nvPr>
            <p:ph type="title"/>
          </p:nvPr>
        </p:nvSpPr>
        <p:spPr/>
        <p:txBody>
          <a:bodyPr>
            <a:noAutofit/>
          </a:bodyPr>
          <a:lstStyle/>
          <a:p>
            <a:pPr algn="ctr"/>
            <a:r>
              <a:rPr lang="ru-RU" sz="2800" b="1" dirty="0">
                <a:solidFill>
                  <a:srgbClr val="C00000"/>
                </a:solidFill>
              </a:rPr>
              <a:t>Уровень подготовки обучающихся 7 классов</a:t>
            </a:r>
            <a:br>
              <a:rPr lang="ru-RU" sz="2800" b="1" dirty="0">
                <a:solidFill>
                  <a:srgbClr val="C00000"/>
                </a:solidFill>
              </a:rPr>
            </a:br>
            <a:r>
              <a:rPr lang="ru-RU" sz="2800" b="1" dirty="0">
                <a:solidFill>
                  <a:srgbClr val="C00000"/>
                </a:solidFill>
              </a:rPr>
              <a:t/>
            </a:r>
            <a:br>
              <a:rPr lang="ru-RU" sz="2800" b="1" dirty="0">
                <a:solidFill>
                  <a:srgbClr val="C00000"/>
                </a:solidFill>
              </a:rPr>
            </a:br>
            <a:endParaRPr lang="ru-RU" sz="2800" b="1" dirty="0">
              <a:solidFill>
                <a:srgbClr val="C00000"/>
              </a:solidFill>
            </a:endParaRPr>
          </a:p>
        </p:txBody>
      </p:sp>
      <p:graphicFrame>
        <p:nvGraphicFramePr>
          <p:cNvPr id="6" name="Объект 4">
            <a:extLst>
              <a:ext uri="{FF2B5EF4-FFF2-40B4-BE49-F238E27FC236}">
                <a16:creationId xmlns:a16="http://schemas.microsoft.com/office/drawing/2014/main" id="{4766F42E-2453-1D46-8AD2-83E94E41B875}"/>
              </a:ext>
            </a:extLst>
          </p:cNvPr>
          <p:cNvGraphicFramePr>
            <a:graphicFrameLocks noGrp="1" noChangeAspect="1"/>
          </p:cNvGraphicFramePr>
          <p:nvPr>
            <p:ph idx="1"/>
            <p:extLst>
              <p:ext uri="{D42A27DB-BD31-4B8C-83A1-F6EECF244321}">
                <p14:modId xmlns:p14="http://schemas.microsoft.com/office/powerpoint/2010/main" val="157521465"/>
              </p:ext>
            </p:extLst>
          </p:nvPr>
        </p:nvGraphicFramePr>
        <p:xfrm>
          <a:off x="457200" y="1600200"/>
          <a:ext cx="8363272"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4048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148951-0B28-6A4B-8E9B-0B3075C09531}"/>
              </a:ext>
            </a:extLst>
          </p:cNvPr>
          <p:cNvSpPr>
            <a:spLocks noGrp="1"/>
          </p:cNvSpPr>
          <p:nvPr>
            <p:ph type="title"/>
          </p:nvPr>
        </p:nvSpPr>
        <p:spPr>
          <a:xfrm>
            <a:off x="446031" y="453954"/>
            <a:ext cx="8229600" cy="990600"/>
          </a:xfrm>
        </p:spPr>
        <p:txBody>
          <a:bodyPr>
            <a:normAutofit/>
          </a:bodyPr>
          <a:lstStyle/>
          <a:p>
            <a:r>
              <a:rPr lang="ru-RU" sz="2400" b="1" dirty="0">
                <a:solidFill>
                  <a:srgbClr val="C00000"/>
                </a:solidFill>
              </a:rPr>
              <a:t>Анализ входного контроля качества образования обучающихся 2- 4 классов </a:t>
            </a:r>
            <a:endParaRPr lang="ru-RU" sz="2400" dirty="0">
              <a:solidFill>
                <a:srgbClr val="C00000"/>
              </a:solidFill>
            </a:endParaRPr>
          </a:p>
        </p:txBody>
      </p:sp>
      <p:graphicFrame>
        <p:nvGraphicFramePr>
          <p:cNvPr id="4" name="Объект 3">
            <a:extLst>
              <a:ext uri="{FF2B5EF4-FFF2-40B4-BE49-F238E27FC236}">
                <a16:creationId xmlns:a16="http://schemas.microsoft.com/office/drawing/2014/main" id="{3BDE1B09-56CE-2346-A0F6-454FC1E06204}"/>
              </a:ext>
            </a:extLst>
          </p:cNvPr>
          <p:cNvGraphicFramePr>
            <a:graphicFrameLocks noGrp="1"/>
          </p:cNvGraphicFramePr>
          <p:nvPr>
            <p:ph idx="1"/>
            <p:extLst>
              <p:ext uri="{D42A27DB-BD31-4B8C-83A1-F6EECF244321}">
                <p14:modId xmlns:p14="http://schemas.microsoft.com/office/powerpoint/2010/main" val="3623111597"/>
              </p:ext>
            </p:extLst>
          </p:nvPr>
        </p:nvGraphicFramePr>
        <p:xfrm>
          <a:off x="446031" y="2492896"/>
          <a:ext cx="8374443" cy="3384380"/>
        </p:xfrm>
        <a:graphic>
          <a:graphicData uri="http://schemas.openxmlformats.org/drawingml/2006/table">
            <a:tbl>
              <a:tblPr firstRow="1" firstCol="1" bandRow="1">
                <a:tableStyleId>{8A107856-5554-42FB-B03E-39F5DBC370BA}</a:tableStyleId>
              </a:tblPr>
              <a:tblGrid>
                <a:gridCol w="1027145">
                  <a:extLst>
                    <a:ext uri="{9D8B030D-6E8A-4147-A177-3AD203B41FA5}">
                      <a16:colId xmlns:a16="http://schemas.microsoft.com/office/drawing/2014/main" val="26171646"/>
                    </a:ext>
                  </a:extLst>
                </a:gridCol>
                <a:gridCol w="735441">
                  <a:extLst>
                    <a:ext uri="{9D8B030D-6E8A-4147-A177-3AD203B41FA5}">
                      <a16:colId xmlns:a16="http://schemas.microsoft.com/office/drawing/2014/main" val="4186531338"/>
                    </a:ext>
                  </a:extLst>
                </a:gridCol>
                <a:gridCol w="839683">
                  <a:extLst>
                    <a:ext uri="{9D8B030D-6E8A-4147-A177-3AD203B41FA5}">
                      <a16:colId xmlns:a16="http://schemas.microsoft.com/office/drawing/2014/main" val="2725023015"/>
                    </a:ext>
                  </a:extLst>
                </a:gridCol>
                <a:gridCol w="839683">
                  <a:extLst>
                    <a:ext uri="{9D8B030D-6E8A-4147-A177-3AD203B41FA5}">
                      <a16:colId xmlns:a16="http://schemas.microsoft.com/office/drawing/2014/main" val="252626610"/>
                    </a:ext>
                  </a:extLst>
                </a:gridCol>
                <a:gridCol w="839683">
                  <a:extLst>
                    <a:ext uri="{9D8B030D-6E8A-4147-A177-3AD203B41FA5}">
                      <a16:colId xmlns:a16="http://schemas.microsoft.com/office/drawing/2014/main" val="468794881"/>
                    </a:ext>
                  </a:extLst>
                </a:gridCol>
                <a:gridCol w="839683">
                  <a:extLst>
                    <a:ext uri="{9D8B030D-6E8A-4147-A177-3AD203B41FA5}">
                      <a16:colId xmlns:a16="http://schemas.microsoft.com/office/drawing/2014/main" val="2620229693"/>
                    </a:ext>
                  </a:extLst>
                </a:gridCol>
                <a:gridCol w="839683">
                  <a:extLst>
                    <a:ext uri="{9D8B030D-6E8A-4147-A177-3AD203B41FA5}">
                      <a16:colId xmlns:a16="http://schemas.microsoft.com/office/drawing/2014/main" val="2515988813"/>
                    </a:ext>
                  </a:extLst>
                </a:gridCol>
                <a:gridCol w="839683">
                  <a:extLst>
                    <a:ext uri="{9D8B030D-6E8A-4147-A177-3AD203B41FA5}">
                      <a16:colId xmlns:a16="http://schemas.microsoft.com/office/drawing/2014/main" val="3021581162"/>
                    </a:ext>
                  </a:extLst>
                </a:gridCol>
                <a:gridCol w="839683">
                  <a:extLst>
                    <a:ext uri="{9D8B030D-6E8A-4147-A177-3AD203B41FA5}">
                      <a16:colId xmlns:a16="http://schemas.microsoft.com/office/drawing/2014/main" val="2625206190"/>
                    </a:ext>
                  </a:extLst>
                </a:gridCol>
                <a:gridCol w="734076">
                  <a:extLst>
                    <a:ext uri="{9D8B030D-6E8A-4147-A177-3AD203B41FA5}">
                      <a16:colId xmlns:a16="http://schemas.microsoft.com/office/drawing/2014/main" val="1140905734"/>
                    </a:ext>
                  </a:extLst>
                </a:gridCol>
              </a:tblGrid>
              <a:tr h="676876">
                <a:tc>
                  <a:txBody>
                    <a:bodyPr/>
                    <a:lstStyle/>
                    <a:p>
                      <a:pPr algn="ctr">
                        <a:spcAft>
                          <a:spcPts val="0"/>
                        </a:spcAft>
                        <a:tabLst>
                          <a:tab pos="3754755" algn="l"/>
                        </a:tabLst>
                      </a:pPr>
                      <a:r>
                        <a:rPr lang="ru-RU" sz="1200" dirty="0">
                          <a:effectLst/>
                        </a:rPr>
                        <a:t>Предмет </a:t>
                      </a:r>
                      <a:endParaRPr lang="ru-RU" sz="1200" dirty="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dirty="0">
                          <a:effectLst/>
                        </a:rPr>
                        <a:t>Класс </a:t>
                      </a:r>
                      <a:endParaRPr lang="ru-RU" sz="1200" dirty="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dirty="0">
                          <a:effectLst/>
                        </a:rPr>
                        <a:t>МАОУ СШ 1</a:t>
                      </a:r>
                      <a:endParaRPr lang="ru-RU" sz="1200" dirty="0">
                        <a:effectLst/>
                        <a:latin typeface="Calibri" panose="020F0502020204030204" pitchFamily="34" charset="0"/>
                      </a:endParaRPr>
                    </a:p>
                  </a:txBody>
                  <a:tcPr marL="60914" marR="60914" marT="0" marB="0"/>
                </a:tc>
                <a:tc>
                  <a:txBody>
                    <a:bodyPr/>
                    <a:lstStyle/>
                    <a:p>
                      <a:r>
                        <a:rPr lang="ru-RU" sz="1200" dirty="0">
                          <a:effectLst/>
                        </a:rPr>
                        <a:t>МАОУ СШ 2</a:t>
                      </a:r>
                      <a:endParaRPr lang="ru-RU" sz="1200" dirty="0">
                        <a:effectLst/>
                        <a:latin typeface="Calibri" panose="020F0502020204030204" pitchFamily="34" charset="0"/>
                      </a:endParaRPr>
                    </a:p>
                  </a:txBody>
                  <a:tcPr marL="60914" marR="60914" marT="0" marB="0"/>
                </a:tc>
                <a:tc>
                  <a:txBody>
                    <a:bodyPr/>
                    <a:lstStyle/>
                    <a:p>
                      <a:r>
                        <a:rPr lang="ru-RU" sz="1200">
                          <a:effectLst/>
                        </a:rPr>
                        <a:t>МАОУ СШ 3</a:t>
                      </a:r>
                      <a:endParaRPr lang="ru-RU" sz="1200">
                        <a:effectLst/>
                        <a:latin typeface="Calibri" panose="020F0502020204030204" pitchFamily="34" charset="0"/>
                      </a:endParaRPr>
                    </a:p>
                  </a:txBody>
                  <a:tcPr marL="60914" marR="60914" marT="0" marB="0"/>
                </a:tc>
                <a:tc>
                  <a:txBody>
                    <a:bodyPr/>
                    <a:lstStyle/>
                    <a:p>
                      <a:r>
                        <a:rPr lang="ru-RU" sz="1200" dirty="0">
                          <a:effectLst/>
                        </a:rPr>
                        <a:t>МАОУ ОШ 4</a:t>
                      </a:r>
                      <a:endParaRPr lang="ru-RU" sz="1200" dirty="0">
                        <a:effectLst/>
                        <a:latin typeface="Calibri" panose="020F0502020204030204" pitchFamily="34" charset="0"/>
                      </a:endParaRPr>
                    </a:p>
                  </a:txBody>
                  <a:tcPr marL="60914" marR="60914" marT="0" marB="0"/>
                </a:tc>
                <a:tc>
                  <a:txBody>
                    <a:bodyPr/>
                    <a:lstStyle/>
                    <a:p>
                      <a:r>
                        <a:rPr lang="ru-RU" sz="1200" dirty="0">
                          <a:effectLst/>
                        </a:rPr>
                        <a:t>МАОУ ОШ 7</a:t>
                      </a:r>
                      <a:endParaRPr lang="ru-RU" sz="1200" dirty="0">
                        <a:effectLst/>
                        <a:latin typeface="Calibri" panose="020F0502020204030204" pitchFamily="34" charset="0"/>
                      </a:endParaRPr>
                    </a:p>
                  </a:txBody>
                  <a:tcPr marL="60914" marR="60914" marT="0" marB="0"/>
                </a:tc>
                <a:tc>
                  <a:txBody>
                    <a:bodyPr/>
                    <a:lstStyle/>
                    <a:p>
                      <a:r>
                        <a:rPr lang="ru-RU" sz="1200" dirty="0">
                          <a:effectLst/>
                        </a:rPr>
                        <a:t>МАОУ СШ 9</a:t>
                      </a:r>
                      <a:endParaRPr lang="ru-RU" sz="1200" dirty="0">
                        <a:effectLst/>
                        <a:latin typeface="Calibri" panose="020F0502020204030204" pitchFamily="34" charset="0"/>
                      </a:endParaRPr>
                    </a:p>
                  </a:txBody>
                  <a:tcPr marL="60914" marR="60914" marT="0" marB="0"/>
                </a:tc>
                <a:tc>
                  <a:txBody>
                    <a:bodyPr/>
                    <a:lstStyle/>
                    <a:p>
                      <a:r>
                        <a:rPr lang="ru-RU" sz="1200" dirty="0">
                          <a:effectLst/>
                        </a:rPr>
                        <a:t>МАОУ ПОШ </a:t>
                      </a:r>
                      <a:endParaRPr lang="ru-RU" sz="1200" dirty="0">
                        <a:effectLst/>
                        <a:latin typeface="Calibri" panose="020F0502020204030204" pitchFamily="34" charset="0"/>
                      </a:endParaRPr>
                    </a:p>
                  </a:txBody>
                  <a:tcPr marL="60914" marR="60914" marT="0" marB="0"/>
                </a:tc>
                <a:tc>
                  <a:txBody>
                    <a:bodyPr/>
                    <a:lstStyle/>
                    <a:p>
                      <a:r>
                        <a:rPr lang="ru-RU" sz="1100">
                          <a:effectLst/>
                        </a:rPr>
                        <a:t>Всего:</a:t>
                      </a:r>
                      <a:endParaRPr lang="ru-RU" sz="1100">
                        <a:effectLst/>
                        <a:latin typeface="Calibri" panose="020F0502020204030204" pitchFamily="34" charset="0"/>
                      </a:endParaRPr>
                    </a:p>
                  </a:txBody>
                  <a:tcPr marL="60914" marR="60914" marT="0" marB="0"/>
                </a:tc>
                <a:extLst>
                  <a:ext uri="{0D108BD9-81ED-4DB2-BD59-A6C34878D82A}">
                    <a16:rowId xmlns:a16="http://schemas.microsoft.com/office/drawing/2014/main" val="1774280389"/>
                  </a:ext>
                </a:extLst>
              </a:tr>
              <a:tr h="338438">
                <a:tc rowSpan="3">
                  <a:txBody>
                    <a:bodyPr/>
                    <a:lstStyle/>
                    <a:p>
                      <a:pPr algn="l">
                        <a:spcAft>
                          <a:spcPts val="0"/>
                        </a:spcAft>
                        <a:tabLst>
                          <a:tab pos="3754755" algn="l"/>
                        </a:tabLst>
                      </a:pPr>
                      <a:r>
                        <a:rPr lang="ru-RU" sz="1100" dirty="0">
                          <a:effectLst/>
                        </a:rPr>
                        <a:t>Русский язык </a:t>
                      </a:r>
                      <a:endParaRPr lang="ru-RU" sz="1100" dirty="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dirty="0">
                          <a:effectLst/>
                        </a:rPr>
                        <a:t>2</a:t>
                      </a:r>
                      <a:endParaRPr lang="ru-RU" sz="1200" dirty="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dirty="0">
                          <a:effectLst/>
                        </a:rPr>
                        <a:t>73</a:t>
                      </a:r>
                      <a:endParaRPr lang="ru-RU" sz="1200" dirty="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dirty="0">
                          <a:effectLst/>
                        </a:rPr>
                        <a:t>107</a:t>
                      </a:r>
                      <a:endParaRPr lang="ru-RU" sz="1200" dirty="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dirty="0">
                          <a:effectLst/>
                        </a:rPr>
                        <a:t> 78</a:t>
                      </a:r>
                      <a:endParaRPr lang="ru-RU" sz="1200" dirty="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dirty="0">
                          <a:effectLst/>
                        </a:rPr>
                        <a:t>30</a:t>
                      </a:r>
                      <a:endParaRPr lang="ru-RU" sz="1200" dirty="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a:effectLst/>
                        </a:rPr>
                        <a:t>100</a:t>
                      </a:r>
                      <a:endParaRPr lang="ru-RU" sz="120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a:effectLst/>
                        </a:rPr>
                        <a:t>88</a:t>
                      </a:r>
                      <a:endParaRPr lang="ru-RU" sz="120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dirty="0">
                          <a:effectLst/>
                        </a:rPr>
                        <a:t>8</a:t>
                      </a:r>
                      <a:endParaRPr lang="ru-RU" sz="1200" dirty="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dirty="0">
                          <a:effectLst/>
                        </a:rPr>
                        <a:t>494/</a:t>
                      </a:r>
                      <a:r>
                        <a:rPr lang="en-US" sz="1200" dirty="0">
                          <a:effectLst/>
                        </a:rPr>
                        <a:t>%</a:t>
                      </a:r>
                      <a:endParaRPr lang="ru-RU" sz="1200" dirty="0">
                        <a:effectLst/>
                        <a:latin typeface="Calibri" panose="020F0502020204030204" pitchFamily="34" charset="0"/>
                      </a:endParaRPr>
                    </a:p>
                  </a:txBody>
                  <a:tcPr marL="60914" marR="60914" marT="0" marB="0"/>
                </a:tc>
                <a:extLst>
                  <a:ext uri="{0D108BD9-81ED-4DB2-BD59-A6C34878D82A}">
                    <a16:rowId xmlns:a16="http://schemas.microsoft.com/office/drawing/2014/main" val="1091060213"/>
                  </a:ext>
                </a:extLst>
              </a:tr>
              <a:tr h="338438">
                <a:tc vMerge="1">
                  <a:txBody>
                    <a:bodyPr/>
                    <a:lstStyle/>
                    <a:p>
                      <a:endParaRPr lang="ru-RU"/>
                    </a:p>
                  </a:txBody>
                  <a:tcPr/>
                </a:tc>
                <a:tc>
                  <a:txBody>
                    <a:bodyPr/>
                    <a:lstStyle/>
                    <a:p>
                      <a:pPr algn="ctr">
                        <a:spcAft>
                          <a:spcPts val="0"/>
                        </a:spcAft>
                        <a:tabLst>
                          <a:tab pos="3754755" algn="l"/>
                        </a:tabLst>
                      </a:pPr>
                      <a:r>
                        <a:rPr lang="ru-RU" sz="1200">
                          <a:effectLst/>
                        </a:rPr>
                        <a:t>3</a:t>
                      </a:r>
                      <a:endParaRPr lang="ru-RU" sz="120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dirty="0">
                          <a:effectLst/>
                        </a:rPr>
                        <a:t>76</a:t>
                      </a:r>
                      <a:endParaRPr lang="ru-RU" sz="1200" dirty="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dirty="0">
                          <a:effectLst/>
                        </a:rPr>
                        <a:t>116</a:t>
                      </a:r>
                      <a:endParaRPr lang="ru-RU" sz="1200" dirty="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dirty="0">
                          <a:effectLst/>
                        </a:rPr>
                        <a:t>75 </a:t>
                      </a:r>
                      <a:endParaRPr lang="ru-RU" sz="1200" dirty="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dirty="0">
                          <a:effectLst/>
                        </a:rPr>
                        <a:t>34</a:t>
                      </a:r>
                      <a:endParaRPr lang="ru-RU" sz="1200" dirty="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dirty="0">
                          <a:effectLst/>
                        </a:rPr>
                        <a:t>112</a:t>
                      </a:r>
                      <a:endParaRPr lang="ru-RU" sz="1200" dirty="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dirty="0">
                          <a:effectLst/>
                        </a:rPr>
                        <a:t>77</a:t>
                      </a:r>
                      <a:endParaRPr lang="ru-RU" sz="1200" dirty="0">
                        <a:effectLst/>
                        <a:latin typeface="Calibri" panose="020F0502020204030204" pitchFamily="34" charset="0"/>
                      </a:endParaRPr>
                    </a:p>
                  </a:txBody>
                  <a:tcPr marL="60914" marR="60914"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3754755" algn="l"/>
                        </a:tabLst>
                        <a:defRPr/>
                      </a:pPr>
                      <a:r>
                        <a:rPr kumimoji="0" lang="ru-RU" sz="1200" b="0" i="0" u="none" strike="noStrike" kern="1200" cap="none" spc="0" normalizeH="0" baseline="0" noProof="0" dirty="0">
                          <a:ln>
                            <a:noFill/>
                          </a:ln>
                          <a:solidFill>
                            <a:prstClr val="black"/>
                          </a:solidFill>
                          <a:effectLst/>
                          <a:uLnTx/>
                          <a:uFillTx/>
                          <a:latin typeface="Arial"/>
                          <a:ea typeface="+mn-ea"/>
                          <a:cs typeface="+mn-cs"/>
                        </a:rPr>
                        <a:t>4 </a:t>
                      </a:r>
                      <a:endParaRPr kumimoji="0" lang="ru-RU"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txBody>
                  <a:tcPr marL="60914" marR="60914" marT="0" marB="0"/>
                </a:tc>
                <a:tc>
                  <a:txBody>
                    <a:bodyPr/>
                    <a:lstStyle/>
                    <a:p>
                      <a:pPr algn="ctr">
                        <a:spcAft>
                          <a:spcPts val="0"/>
                        </a:spcAft>
                        <a:tabLst>
                          <a:tab pos="3754755" algn="l"/>
                        </a:tabLst>
                      </a:pPr>
                      <a:r>
                        <a:rPr lang="ru-RU" sz="1200" dirty="0">
                          <a:effectLst/>
                        </a:rPr>
                        <a:t>498/</a:t>
                      </a:r>
                      <a:r>
                        <a:rPr lang="en-US" sz="1200" dirty="0">
                          <a:effectLst/>
                        </a:rPr>
                        <a:t>%</a:t>
                      </a:r>
                      <a:endParaRPr lang="ru-RU" sz="1200" dirty="0">
                        <a:effectLst/>
                        <a:latin typeface="Calibri" panose="020F0502020204030204" pitchFamily="34" charset="0"/>
                      </a:endParaRPr>
                    </a:p>
                  </a:txBody>
                  <a:tcPr marL="60914" marR="60914" marT="0" marB="0"/>
                </a:tc>
                <a:extLst>
                  <a:ext uri="{0D108BD9-81ED-4DB2-BD59-A6C34878D82A}">
                    <a16:rowId xmlns:a16="http://schemas.microsoft.com/office/drawing/2014/main" val="1740418786"/>
                  </a:ext>
                </a:extLst>
              </a:tr>
              <a:tr h="338438">
                <a:tc vMerge="1">
                  <a:txBody>
                    <a:bodyPr/>
                    <a:lstStyle/>
                    <a:p>
                      <a:endParaRPr lang="ru-RU"/>
                    </a:p>
                  </a:txBody>
                  <a:tcPr/>
                </a:tc>
                <a:tc>
                  <a:txBody>
                    <a:bodyPr/>
                    <a:lstStyle/>
                    <a:p>
                      <a:pPr algn="ctr">
                        <a:spcAft>
                          <a:spcPts val="0"/>
                        </a:spcAft>
                        <a:tabLst>
                          <a:tab pos="3754755" algn="l"/>
                        </a:tabLst>
                      </a:pPr>
                      <a:r>
                        <a:rPr lang="ru-RU" sz="1200">
                          <a:effectLst/>
                        </a:rPr>
                        <a:t>4</a:t>
                      </a:r>
                      <a:endParaRPr lang="ru-RU" sz="120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a:effectLst/>
                        </a:rPr>
                        <a:t>78</a:t>
                      </a:r>
                      <a:endParaRPr lang="ru-RU" sz="120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a:effectLst/>
                        </a:rPr>
                        <a:t>102</a:t>
                      </a:r>
                      <a:endParaRPr lang="ru-RU" sz="120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dirty="0">
                          <a:effectLst/>
                        </a:rPr>
                        <a:t> 71</a:t>
                      </a:r>
                      <a:endParaRPr lang="ru-RU" sz="1200" dirty="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dirty="0">
                          <a:effectLst/>
                        </a:rPr>
                        <a:t>34</a:t>
                      </a:r>
                      <a:endParaRPr lang="ru-RU" sz="1200" dirty="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dirty="0">
                          <a:effectLst/>
                        </a:rPr>
                        <a:t>98</a:t>
                      </a:r>
                      <a:endParaRPr lang="ru-RU" sz="1200" dirty="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dirty="0">
                          <a:effectLst/>
                        </a:rPr>
                        <a:t>84</a:t>
                      </a:r>
                      <a:endParaRPr lang="ru-RU" sz="1200" dirty="0">
                        <a:effectLst/>
                        <a:latin typeface="Calibri" panose="020F0502020204030204" pitchFamily="34" charset="0"/>
                      </a:endParaRPr>
                    </a:p>
                  </a:txBody>
                  <a:tcPr marL="60914" marR="60914"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3754755" algn="l"/>
                        </a:tabLst>
                        <a:defRPr/>
                      </a:pPr>
                      <a:r>
                        <a:rPr kumimoji="0" lang="ru-RU" sz="1200" b="0" i="0" u="none" strike="noStrike" kern="1200" cap="none" spc="0" normalizeH="0" baseline="0" noProof="0" dirty="0">
                          <a:ln>
                            <a:noFill/>
                          </a:ln>
                          <a:solidFill>
                            <a:prstClr val="black"/>
                          </a:solidFill>
                          <a:effectLst/>
                          <a:uLnTx/>
                          <a:uFillTx/>
                          <a:latin typeface="Arial"/>
                          <a:ea typeface="+mn-ea"/>
                          <a:cs typeface="+mn-cs"/>
                        </a:rPr>
                        <a:t>11</a:t>
                      </a:r>
                      <a:endParaRPr kumimoji="0" lang="ru-RU"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txBody>
                  <a:tcPr marL="60914" marR="60914" marT="0" marB="0"/>
                </a:tc>
                <a:tc>
                  <a:txBody>
                    <a:bodyPr/>
                    <a:lstStyle/>
                    <a:p>
                      <a:pPr algn="ctr">
                        <a:spcAft>
                          <a:spcPts val="0"/>
                        </a:spcAft>
                        <a:tabLst>
                          <a:tab pos="3754755" algn="l"/>
                        </a:tabLst>
                      </a:pPr>
                      <a:r>
                        <a:rPr lang="ru-RU" sz="1200" dirty="0">
                          <a:effectLst/>
                          <a:latin typeface="Calibri" panose="020F0502020204030204" pitchFamily="34" charset="0"/>
                        </a:rPr>
                        <a:t>475/</a:t>
                      </a:r>
                      <a:r>
                        <a:rPr lang="en-US" sz="1200" dirty="0">
                          <a:effectLst/>
                          <a:latin typeface="Calibri" panose="020F0502020204030204" pitchFamily="34" charset="0"/>
                        </a:rPr>
                        <a:t>%</a:t>
                      </a:r>
                      <a:endParaRPr lang="ru-RU" sz="1200" dirty="0">
                        <a:effectLst/>
                        <a:latin typeface="Calibri" panose="020F0502020204030204" pitchFamily="34" charset="0"/>
                      </a:endParaRPr>
                    </a:p>
                  </a:txBody>
                  <a:tcPr marL="60914" marR="60914" marT="0" marB="0"/>
                </a:tc>
                <a:extLst>
                  <a:ext uri="{0D108BD9-81ED-4DB2-BD59-A6C34878D82A}">
                    <a16:rowId xmlns:a16="http://schemas.microsoft.com/office/drawing/2014/main" val="2075890632"/>
                  </a:ext>
                </a:extLst>
              </a:tr>
              <a:tr h="338438">
                <a:tc>
                  <a:txBody>
                    <a:bodyPr/>
                    <a:lstStyle/>
                    <a:p>
                      <a:pPr algn="l">
                        <a:spcAft>
                          <a:spcPts val="0"/>
                        </a:spcAft>
                        <a:tabLst>
                          <a:tab pos="3754755" algn="l"/>
                        </a:tabLst>
                      </a:pPr>
                      <a:r>
                        <a:rPr lang="ru-RU" sz="1100" dirty="0">
                          <a:effectLst/>
                        </a:rPr>
                        <a:t>Итого:</a:t>
                      </a:r>
                      <a:endParaRPr lang="ru-RU" sz="1100" dirty="0">
                        <a:effectLst/>
                        <a:latin typeface="Calibri" panose="020F0502020204030204" pitchFamily="34" charset="0"/>
                      </a:endParaRPr>
                    </a:p>
                  </a:txBody>
                  <a:tcPr marL="60914" marR="60914" marT="0" marB="0">
                    <a:solidFill>
                      <a:srgbClr val="DAB7B3"/>
                    </a:solidFill>
                  </a:tcPr>
                </a:tc>
                <a:tc>
                  <a:txBody>
                    <a:bodyPr/>
                    <a:lstStyle/>
                    <a:p>
                      <a:pPr algn="ctr">
                        <a:spcAft>
                          <a:spcPts val="0"/>
                        </a:spcAft>
                        <a:tabLst>
                          <a:tab pos="3754755" algn="l"/>
                        </a:tabLst>
                      </a:pPr>
                      <a:r>
                        <a:rPr lang="ru-RU" sz="1200" dirty="0">
                          <a:effectLst/>
                        </a:rPr>
                        <a:t> </a:t>
                      </a:r>
                      <a:endParaRPr lang="ru-RU" sz="1200" b="1" dirty="0">
                        <a:effectLst/>
                        <a:latin typeface="Calibri" panose="020F0502020204030204" pitchFamily="34" charset="0"/>
                      </a:endParaRPr>
                    </a:p>
                  </a:txBody>
                  <a:tcPr marL="60914" marR="60914" marT="0" marB="0">
                    <a:solidFill>
                      <a:srgbClr val="DAB7B3"/>
                    </a:solidFill>
                  </a:tcPr>
                </a:tc>
                <a:tc>
                  <a:txBody>
                    <a:bodyPr/>
                    <a:lstStyle/>
                    <a:p>
                      <a:pPr algn="ctr">
                        <a:spcAft>
                          <a:spcPts val="0"/>
                        </a:spcAft>
                        <a:tabLst>
                          <a:tab pos="3754755" algn="l"/>
                        </a:tabLst>
                      </a:pPr>
                      <a:r>
                        <a:rPr lang="ru-RU" sz="1200" b="1" dirty="0">
                          <a:effectLst/>
                        </a:rPr>
                        <a:t>227</a:t>
                      </a:r>
                      <a:endParaRPr lang="ru-RU" sz="1200" b="1" dirty="0">
                        <a:effectLst/>
                        <a:latin typeface="Calibri" panose="020F0502020204030204" pitchFamily="34" charset="0"/>
                      </a:endParaRPr>
                    </a:p>
                  </a:txBody>
                  <a:tcPr marL="60914" marR="60914" marT="0" marB="0">
                    <a:solidFill>
                      <a:srgbClr val="DAB7B3"/>
                    </a:solidFill>
                  </a:tcPr>
                </a:tc>
                <a:tc>
                  <a:txBody>
                    <a:bodyPr/>
                    <a:lstStyle/>
                    <a:p>
                      <a:pPr algn="ctr">
                        <a:spcAft>
                          <a:spcPts val="0"/>
                        </a:spcAft>
                        <a:tabLst>
                          <a:tab pos="3754755" algn="l"/>
                        </a:tabLst>
                      </a:pPr>
                      <a:r>
                        <a:rPr lang="ru-RU" sz="1200" b="1" dirty="0">
                          <a:effectLst/>
                        </a:rPr>
                        <a:t>325</a:t>
                      </a:r>
                      <a:endParaRPr lang="ru-RU" sz="1200" b="1" dirty="0">
                        <a:effectLst/>
                        <a:latin typeface="Calibri" panose="020F0502020204030204" pitchFamily="34" charset="0"/>
                      </a:endParaRPr>
                    </a:p>
                  </a:txBody>
                  <a:tcPr marL="60914" marR="60914" marT="0" marB="0">
                    <a:solidFill>
                      <a:srgbClr val="DAB7B3"/>
                    </a:solidFill>
                  </a:tcPr>
                </a:tc>
                <a:tc>
                  <a:txBody>
                    <a:bodyPr/>
                    <a:lstStyle/>
                    <a:p>
                      <a:pPr algn="ctr">
                        <a:spcAft>
                          <a:spcPts val="0"/>
                        </a:spcAft>
                        <a:tabLst>
                          <a:tab pos="3754755" algn="l"/>
                        </a:tabLst>
                      </a:pPr>
                      <a:r>
                        <a:rPr lang="ru-RU" sz="1200" b="1" dirty="0">
                          <a:effectLst/>
                          <a:latin typeface="Calibri" panose="020F0502020204030204" pitchFamily="34" charset="0"/>
                        </a:rPr>
                        <a:t>224</a:t>
                      </a:r>
                    </a:p>
                  </a:txBody>
                  <a:tcPr marL="60914" marR="60914" marT="0" marB="0">
                    <a:solidFill>
                      <a:srgbClr val="DAB7B3"/>
                    </a:solidFill>
                  </a:tcPr>
                </a:tc>
                <a:tc>
                  <a:txBody>
                    <a:bodyPr/>
                    <a:lstStyle/>
                    <a:p>
                      <a:pPr algn="ctr">
                        <a:spcAft>
                          <a:spcPts val="0"/>
                        </a:spcAft>
                        <a:tabLst>
                          <a:tab pos="3754755" algn="l"/>
                        </a:tabLst>
                      </a:pPr>
                      <a:r>
                        <a:rPr lang="ru-RU" sz="1200" b="1" dirty="0">
                          <a:effectLst/>
                        </a:rPr>
                        <a:t>98</a:t>
                      </a:r>
                      <a:endParaRPr lang="ru-RU" sz="1200" b="1" dirty="0">
                        <a:effectLst/>
                        <a:latin typeface="Calibri" panose="020F0502020204030204" pitchFamily="34" charset="0"/>
                      </a:endParaRPr>
                    </a:p>
                  </a:txBody>
                  <a:tcPr marL="60914" marR="60914" marT="0" marB="0">
                    <a:solidFill>
                      <a:srgbClr val="DAB7B3"/>
                    </a:solidFill>
                  </a:tcPr>
                </a:tc>
                <a:tc>
                  <a:txBody>
                    <a:bodyPr/>
                    <a:lstStyle/>
                    <a:p>
                      <a:pPr algn="ctr">
                        <a:spcAft>
                          <a:spcPts val="0"/>
                        </a:spcAft>
                        <a:tabLst>
                          <a:tab pos="3754755" algn="l"/>
                        </a:tabLst>
                      </a:pPr>
                      <a:r>
                        <a:rPr lang="ru-RU" sz="1200" b="1" dirty="0">
                          <a:effectLst/>
                        </a:rPr>
                        <a:t>310</a:t>
                      </a:r>
                      <a:endParaRPr lang="ru-RU" sz="1200" b="1" dirty="0">
                        <a:effectLst/>
                        <a:latin typeface="Calibri" panose="020F0502020204030204" pitchFamily="34" charset="0"/>
                      </a:endParaRPr>
                    </a:p>
                  </a:txBody>
                  <a:tcPr marL="60914" marR="60914" marT="0" marB="0">
                    <a:solidFill>
                      <a:srgbClr val="DAB7B3"/>
                    </a:solidFill>
                  </a:tcPr>
                </a:tc>
                <a:tc>
                  <a:txBody>
                    <a:bodyPr/>
                    <a:lstStyle/>
                    <a:p>
                      <a:pPr algn="ctr">
                        <a:spcAft>
                          <a:spcPts val="0"/>
                        </a:spcAft>
                        <a:tabLst>
                          <a:tab pos="3754755" algn="l"/>
                        </a:tabLst>
                      </a:pPr>
                      <a:r>
                        <a:rPr lang="ru-RU" sz="1200" b="1" dirty="0">
                          <a:effectLst/>
                        </a:rPr>
                        <a:t>249</a:t>
                      </a:r>
                      <a:endParaRPr lang="ru-RU" sz="1200" b="1" dirty="0">
                        <a:effectLst/>
                        <a:latin typeface="Calibri" panose="020F0502020204030204" pitchFamily="34" charset="0"/>
                      </a:endParaRPr>
                    </a:p>
                  </a:txBody>
                  <a:tcPr marL="60914" marR="60914" marT="0" marB="0">
                    <a:solidFill>
                      <a:srgbClr val="DAB7B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3754755" algn="l"/>
                        </a:tabLst>
                        <a:defRPr/>
                      </a:pPr>
                      <a:r>
                        <a:rPr kumimoji="0" lang="ru-RU" sz="1200" b="1" i="0" u="none" strike="noStrike" kern="1200" cap="none" spc="0" normalizeH="0" baseline="0" noProof="0" dirty="0">
                          <a:ln>
                            <a:noFill/>
                          </a:ln>
                          <a:solidFill>
                            <a:prstClr val="black"/>
                          </a:solidFill>
                          <a:effectLst/>
                          <a:uLnTx/>
                          <a:uFillTx/>
                          <a:latin typeface="Arial"/>
                          <a:ea typeface="+mn-ea"/>
                          <a:cs typeface="+mn-cs"/>
                        </a:rPr>
                        <a:t>23 </a:t>
                      </a:r>
                      <a:endParaRPr kumimoji="0" lang="ru-RU" sz="12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txBody>
                  <a:tcPr marL="60914" marR="60914" marT="0" marB="0">
                    <a:solidFill>
                      <a:srgbClr val="DAB7B3"/>
                    </a:solidFill>
                  </a:tcPr>
                </a:tc>
                <a:tc>
                  <a:txBody>
                    <a:bodyPr/>
                    <a:lstStyle/>
                    <a:p>
                      <a:pPr algn="ctr">
                        <a:spcAft>
                          <a:spcPts val="0"/>
                        </a:spcAft>
                        <a:tabLst>
                          <a:tab pos="3754755" algn="l"/>
                        </a:tabLst>
                      </a:pPr>
                      <a:r>
                        <a:rPr lang="ru-RU" sz="1200" b="1" dirty="0">
                          <a:effectLst/>
                        </a:rPr>
                        <a:t>1467</a:t>
                      </a:r>
                      <a:r>
                        <a:rPr lang="en-US" sz="1200" b="1" dirty="0">
                          <a:effectLst/>
                        </a:rPr>
                        <a:t>%</a:t>
                      </a:r>
                      <a:endParaRPr lang="ru-RU" sz="1200" b="1" dirty="0">
                        <a:effectLst/>
                        <a:latin typeface="Calibri" panose="020F0502020204030204" pitchFamily="34" charset="0"/>
                      </a:endParaRPr>
                    </a:p>
                  </a:txBody>
                  <a:tcPr marL="60914" marR="60914" marT="0" marB="0">
                    <a:solidFill>
                      <a:srgbClr val="DAB7B3"/>
                    </a:solidFill>
                  </a:tcPr>
                </a:tc>
                <a:extLst>
                  <a:ext uri="{0D108BD9-81ED-4DB2-BD59-A6C34878D82A}">
                    <a16:rowId xmlns:a16="http://schemas.microsoft.com/office/drawing/2014/main" val="3051892832"/>
                  </a:ext>
                </a:extLst>
              </a:tr>
              <a:tr h="338438">
                <a:tc rowSpan="3">
                  <a:txBody>
                    <a:bodyPr/>
                    <a:lstStyle/>
                    <a:p>
                      <a:pPr algn="l">
                        <a:spcAft>
                          <a:spcPts val="0"/>
                        </a:spcAft>
                        <a:tabLst>
                          <a:tab pos="3754755" algn="l"/>
                        </a:tabLst>
                      </a:pPr>
                      <a:r>
                        <a:rPr lang="ru-RU" sz="1100" dirty="0">
                          <a:effectLst/>
                        </a:rPr>
                        <a:t>Математика </a:t>
                      </a:r>
                      <a:endParaRPr lang="ru-RU" sz="1100" dirty="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a:effectLst/>
                        </a:rPr>
                        <a:t>2</a:t>
                      </a:r>
                      <a:endParaRPr lang="ru-RU" sz="120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a:effectLst/>
                        </a:rPr>
                        <a:t>73</a:t>
                      </a:r>
                      <a:endParaRPr lang="ru-RU" sz="120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a:effectLst/>
                        </a:rPr>
                        <a:t>109</a:t>
                      </a:r>
                      <a:endParaRPr lang="ru-RU" sz="120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dirty="0">
                          <a:effectLst/>
                        </a:rPr>
                        <a:t>79 </a:t>
                      </a:r>
                      <a:endParaRPr lang="ru-RU" sz="1200" dirty="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a:effectLst/>
                        </a:rPr>
                        <a:t>29</a:t>
                      </a:r>
                      <a:endParaRPr lang="ru-RU" sz="120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a:effectLst/>
                        </a:rPr>
                        <a:t>98</a:t>
                      </a:r>
                      <a:endParaRPr lang="ru-RU" sz="120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dirty="0">
                          <a:effectLst/>
                        </a:rPr>
                        <a:t>87</a:t>
                      </a:r>
                      <a:endParaRPr lang="ru-RU" sz="1200" dirty="0">
                        <a:effectLst/>
                        <a:latin typeface="Calibri" panose="020F0502020204030204" pitchFamily="34" charset="0"/>
                      </a:endParaRPr>
                    </a:p>
                  </a:txBody>
                  <a:tcPr marL="60914" marR="60914"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3754755" algn="l"/>
                        </a:tabLst>
                        <a:defRPr/>
                      </a:pPr>
                      <a:r>
                        <a:rPr kumimoji="0" lang="ru-RU" sz="1200" b="0" i="0" u="none" strike="noStrike" kern="1200" cap="none" spc="0" normalizeH="0" baseline="0" noProof="0" dirty="0">
                          <a:ln>
                            <a:noFill/>
                          </a:ln>
                          <a:solidFill>
                            <a:prstClr val="black"/>
                          </a:solidFill>
                          <a:effectLst/>
                          <a:uLnTx/>
                          <a:uFillTx/>
                          <a:latin typeface="Arial"/>
                          <a:ea typeface="+mn-ea"/>
                          <a:cs typeface="+mn-cs"/>
                        </a:rPr>
                        <a:t>7</a:t>
                      </a:r>
                      <a:endParaRPr kumimoji="0" lang="ru-RU"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txBody>
                  <a:tcPr marL="60914" marR="60914" marT="0" marB="0"/>
                </a:tc>
                <a:tc>
                  <a:txBody>
                    <a:bodyPr/>
                    <a:lstStyle/>
                    <a:p>
                      <a:pPr algn="ctr">
                        <a:spcAft>
                          <a:spcPts val="0"/>
                        </a:spcAft>
                        <a:tabLst>
                          <a:tab pos="3754755" algn="l"/>
                        </a:tabLst>
                      </a:pPr>
                      <a:r>
                        <a:rPr lang="ru-RU" sz="1200" dirty="0">
                          <a:effectLst/>
                          <a:latin typeface="+mn-lt"/>
                        </a:rPr>
                        <a:t>4</a:t>
                      </a:r>
                      <a:r>
                        <a:rPr lang="en-US" sz="1200" dirty="0">
                          <a:effectLst/>
                          <a:latin typeface="+mn-lt"/>
                        </a:rPr>
                        <a:t>82</a:t>
                      </a:r>
                      <a:r>
                        <a:rPr lang="ru-RU" sz="1200" dirty="0">
                          <a:effectLst/>
                          <a:latin typeface="+mn-lt"/>
                        </a:rPr>
                        <a:t>/</a:t>
                      </a:r>
                      <a:r>
                        <a:rPr lang="en-US" sz="1200" dirty="0">
                          <a:effectLst/>
                          <a:latin typeface="+mn-lt"/>
                        </a:rPr>
                        <a:t>%</a:t>
                      </a:r>
                      <a:endParaRPr lang="ru-RU" sz="1200" dirty="0">
                        <a:effectLst/>
                        <a:latin typeface="Calibri" panose="020F0502020204030204" pitchFamily="34" charset="0"/>
                      </a:endParaRPr>
                    </a:p>
                  </a:txBody>
                  <a:tcPr marL="60914" marR="60914" marT="0" marB="0"/>
                </a:tc>
                <a:extLst>
                  <a:ext uri="{0D108BD9-81ED-4DB2-BD59-A6C34878D82A}">
                    <a16:rowId xmlns:a16="http://schemas.microsoft.com/office/drawing/2014/main" val="701635847"/>
                  </a:ext>
                </a:extLst>
              </a:tr>
              <a:tr h="338438">
                <a:tc vMerge="1">
                  <a:txBody>
                    <a:bodyPr/>
                    <a:lstStyle/>
                    <a:p>
                      <a:endParaRPr lang="ru-RU"/>
                    </a:p>
                  </a:txBody>
                  <a:tcPr/>
                </a:tc>
                <a:tc>
                  <a:txBody>
                    <a:bodyPr/>
                    <a:lstStyle/>
                    <a:p>
                      <a:pPr algn="ctr">
                        <a:spcAft>
                          <a:spcPts val="0"/>
                        </a:spcAft>
                        <a:tabLst>
                          <a:tab pos="3754755" algn="l"/>
                        </a:tabLst>
                      </a:pPr>
                      <a:r>
                        <a:rPr lang="ru-RU" sz="1200">
                          <a:effectLst/>
                        </a:rPr>
                        <a:t>3</a:t>
                      </a:r>
                      <a:endParaRPr lang="ru-RU" sz="120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a:effectLst/>
                        </a:rPr>
                        <a:t>80</a:t>
                      </a:r>
                      <a:endParaRPr lang="ru-RU" sz="120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a:effectLst/>
                        </a:rPr>
                        <a:t>113</a:t>
                      </a:r>
                      <a:endParaRPr lang="ru-RU" sz="120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dirty="0">
                          <a:effectLst/>
                        </a:rPr>
                        <a:t>79 </a:t>
                      </a:r>
                      <a:endParaRPr lang="ru-RU" sz="1200" dirty="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a:effectLst/>
                        </a:rPr>
                        <a:t>34</a:t>
                      </a:r>
                      <a:endParaRPr lang="ru-RU" sz="120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a:effectLst/>
                        </a:rPr>
                        <a:t>111</a:t>
                      </a:r>
                      <a:endParaRPr lang="ru-RU" sz="120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dirty="0">
                          <a:effectLst/>
                        </a:rPr>
                        <a:t>77</a:t>
                      </a:r>
                      <a:endParaRPr lang="ru-RU" sz="1200" dirty="0">
                        <a:effectLst/>
                        <a:latin typeface="Calibri" panose="020F0502020204030204" pitchFamily="34" charset="0"/>
                      </a:endParaRPr>
                    </a:p>
                  </a:txBody>
                  <a:tcPr marL="60914" marR="60914"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3754755" algn="l"/>
                        </a:tabLst>
                        <a:defRPr/>
                      </a:pPr>
                      <a:r>
                        <a:rPr kumimoji="0" lang="ru-RU" sz="1200" b="0" i="0" u="none" strike="noStrike" kern="1200" cap="none" spc="0" normalizeH="0" baseline="0" noProof="0" dirty="0">
                          <a:ln>
                            <a:noFill/>
                          </a:ln>
                          <a:solidFill>
                            <a:prstClr val="black"/>
                          </a:solidFill>
                          <a:effectLst/>
                          <a:uLnTx/>
                          <a:uFillTx/>
                          <a:latin typeface="Arial"/>
                          <a:ea typeface="+mn-ea"/>
                          <a:cs typeface="+mn-cs"/>
                        </a:rPr>
                        <a:t>4</a:t>
                      </a:r>
                      <a:endParaRPr kumimoji="0" lang="ru-RU"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txBody>
                  <a:tcPr marL="60914" marR="60914" marT="0" marB="0"/>
                </a:tc>
                <a:tc>
                  <a:txBody>
                    <a:bodyPr/>
                    <a:lstStyle/>
                    <a:p>
                      <a:pPr algn="ctr">
                        <a:spcAft>
                          <a:spcPts val="0"/>
                        </a:spcAft>
                        <a:tabLst>
                          <a:tab pos="3754755" algn="l"/>
                        </a:tabLst>
                      </a:pPr>
                      <a:r>
                        <a:rPr lang="ru-RU" sz="1200" dirty="0">
                          <a:effectLst/>
                        </a:rPr>
                        <a:t>498/</a:t>
                      </a:r>
                      <a:r>
                        <a:rPr lang="en-US" sz="1200" dirty="0">
                          <a:effectLst/>
                        </a:rPr>
                        <a:t>%</a:t>
                      </a:r>
                      <a:endParaRPr lang="ru-RU" sz="1200" dirty="0">
                        <a:effectLst/>
                        <a:latin typeface="Calibri" panose="020F0502020204030204" pitchFamily="34" charset="0"/>
                      </a:endParaRPr>
                    </a:p>
                  </a:txBody>
                  <a:tcPr marL="60914" marR="60914" marT="0" marB="0"/>
                </a:tc>
                <a:extLst>
                  <a:ext uri="{0D108BD9-81ED-4DB2-BD59-A6C34878D82A}">
                    <a16:rowId xmlns:a16="http://schemas.microsoft.com/office/drawing/2014/main" val="3645824279"/>
                  </a:ext>
                </a:extLst>
              </a:tr>
              <a:tr h="338438">
                <a:tc vMerge="1">
                  <a:txBody>
                    <a:bodyPr/>
                    <a:lstStyle/>
                    <a:p>
                      <a:endParaRPr lang="ru-RU"/>
                    </a:p>
                  </a:txBody>
                  <a:tcPr/>
                </a:tc>
                <a:tc>
                  <a:txBody>
                    <a:bodyPr/>
                    <a:lstStyle/>
                    <a:p>
                      <a:pPr algn="ctr">
                        <a:spcAft>
                          <a:spcPts val="0"/>
                        </a:spcAft>
                        <a:tabLst>
                          <a:tab pos="3754755" algn="l"/>
                        </a:tabLst>
                      </a:pPr>
                      <a:r>
                        <a:rPr lang="ru-RU" sz="1200">
                          <a:effectLst/>
                        </a:rPr>
                        <a:t>4</a:t>
                      </a:r>
                      <a:endParaRPr lang="ru-RU" sz="120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a:effectLst/>
                        </a:rPr>
                        <a:t>83</a:t>
                      </a:r>
                      <a:endParaRPr lang="ru-RU" sz="120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a:effectLst/>
                        </a:rPr>
                        <a:t>113</a:t>
                      </a:r>
                      <a:endParaRPr lang="ru-RU" sz="120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dirty="0">
                          <a:effectLst/>
                        </a:rPr>
                        <a:t> 71</a:t>
                      </a:r>
                      <a:endParaRPr lang="ru-RU" sz="1200" dirty="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a:effectLst/>
                        </a:rPr>
                        <a:t>32</a:t>
                      </a:r>
                      <a:endParaRPr lang="ru-RU" sz="120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a:effectLst/>
                        </a:rPr>
                        <a:t>101</a:t>
                      </a:r>
                      <a:endParaRPr lang="ru-RU" sz="1200">
                        <a:effectLst/>
                        <a:latin typeface="Calibri" panose="020F0502020204030204" pitchFamily="34" charset="0"/>
                      </a:endParaRPr>
                    </a:p>
                  </a:txBody>
                  <a:tcPr marL="60914" marR="60914" marT="0" marB="0"/>
                </a:tc>
                <a:tc>
                  <a:txBody>
                    <a:bodyPr/>
                    <a:lstStyle/>
                    <a:p>
                      <a:pPr algn="ctr">
                        <a:spcAft>
                          <a:spcPts val="0"/>
                        </a:spcAft>
                        <a:tabLst>
                          <a:tab pos="3754755" algn="l"/>
                        </a:tabLst>
                      </a:pPr>
                      <a:r>
                        <a:rPr lang="ru-RU" sz="1200">
                          <a:effectLst/>
                        </a:rPr>
                        <a:t>81</a:t>
                      </a:r>
                      <a:endParaRPr lang="ru-RU" sz="1200">
                        <a:effectLst/>
                        <a:latin typeface="Calibri" panose="020F0502020204030204" pitchFamily="34" charset="0"/>
                      </a:endParaRPr>
                    </a:p>
                  </a:txBody>
                  <a:tcPr marL="60914" marR="60914"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3754755" algn="l"/>
                        </a:tabLst>
                        <a:defRPr/>
                      </a:pPr>
                      <a:r>
                        <a:rPr kumimoji="0" lang="ru-RU" sz="1200" b="0" i="0" u="none" strike="noStrike" kern="1200" cap="none" spc="0" normalizeH="0" baseline="0" noProof="0" dirty="0">
                          <a:ln>
                            <a:noFill/>
                          </a:ln>
                          <a:solidFill>
                            <a:prstClr val="black"/>
                          </a:solidFill>
                          <a:effectLst/>
                          <a:uLnTx/>
                          <a:uFillTx/>
                          <a:latin typeface="Arial"/>
                          <a:ea typeface="+mn-ea"/>
                          <a:cs typeface="+mn-cs"/>
                        </a:rPr>
                        <a:t>11</a:t>
                      </a:r>
                      <a:endParaRPr kumimoji="0" lang="ru-RU"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txBody>
                  <a:tcPr marL="60914" marR="60914" marT="0" marB="0"/>
                </a:tc>
                <a:tc>
                  <a:txBody>
                    <a:bodyPr/>
                    <a:lstStyle/>
                    <a:p>
                      <a:pPr algn="ctr">
                        <a:spcAft>
                          <a:spcPts val="0"/>
                        </a:spcAft>
                        <a:tabLst>
                          <a:tab pos="3754755" algn="l"/>
                        </a:tabLst>
                      </a:pPr>
                      <a:r>
                        <a:rPr lang="ru-RU" sz="1200" dirty="0">
                          <a:effectLst/>
                        </a:rPr>
                        <a:t>492/</a:t>
                      </a:r>
                      <a:r>
                        <a:rPr lang="en-US" sz="1200" dirty="0">
                          <a:effectLst/>
                        </a:rPr>
                        <a:t>%</a:t>
                      </a:r>
                      <a:endParaRPr lang="ru-RU" sz="1200" dirty="0">
                        <a:effectLst/>
                        <a:latin typeface="Calibri" panose="020F0502020204030204" pitchFamily="34" charset="0"/>
                      </a:endParaRPr>
                    </a:p>
                  </a:txBody>
                  <a:tcPr marL="60914" marR="60914" marT="0" marB="0"/>
                </a:tc>
                <a:extLst>
                  <a:ext uri="{0D108BD9-81ED-4DB2-BD59-A6C34878D82A}">
                    <a16:rowId xmlns:a16="http://schemas.microsoft.com/office/drawing/2014/main" val="598183904"/>
                  </a:ext>
                </a:extLst>
              </a:tr>
              <a:tr h="338438">
                <a:tc>
                  <a:txBody>
                    <a:bodyPr/>
                    <a:lstStyle/>
                    <a:p>
                      <a:pPr algn="l">
                        <a:spcAft>
                          <a:spcPts val="0"/>
                        </a:spcAft>
                        <a:tabLst>
                          <a:tab pos="3754755" algn="l"/>
                        </a:tabLst>
                      </a:pPr>
                      <a:r>
                        <a:rPr lang="ru-RU" sz="1100" dirty="0">
                          <a:effectLst/>
                        </a:rPr>
                        <a:t>Итого:</a:t>
                      </a:r>
                      <a:endParaRPr lang="ru-RU" sz="1100" dirty="0">
                        <a:effectLst/>
                        <a:latin typeface="Calibri" panose="020F0502020204030204" pitchFamily="34" charset="0"/>
                      </a:endParaRPr>
                    </a:p>
                  </a:txBody>
                  <a:tcPr marL="60914" marR="60914" marT="0" marB="0">
                    <a:solidFill>
                      <a:srgbClr val="DAB7B3"/>
                    </a:solidFill>
                  </a:tcPr>
                </a:tc>
                <a:tc>
                  <a:txBody>
                    <a:bodyPr/>
                    <a:lstStyle/>
                    <a:p>
                      <a:pPr algn="ctr">
                        <a:spcAft>
                          <a:spcPts val="0"/>
                        </a:spcAft>
                        <a:tabLst>
                          <a:tab pos="3754755" algn="l"/>
                        </a:tabLst>
                      </a:pPr>
                      <a:r>
                        <a:rPr lang="ru-RU" sz="1200" dirty="0">
                          <a:effectLst/>
                        </a:rPr>
                        <a:t> </a:t>
                      </a:r>
                      <a:endParaRPr lang="ru-RU" sz="1200" b="1" dirty="0">
                        <a:effectLst/>
                        <a:latin typeface="Calibri" panose="020F0502020204030204" pitchFamily="34" charset="0"/>
                      </a:endParaRPr>
                    </a:p>
                  </a:txBody>
                  <a:tcPr marL="60914" marR="60914" marT="0" marB="0">
                    <a:solidFill>
                      <a:srgbClr val="DAB7B3"/>
                    </a:solidFill>
                  </a:tcPr>
                </a:tc>
                <a:tc>
                  <a:txBody>
                    <a:bodyPr/>
                    <a:lstStyle/>
                    <a:p>
                      <a:pPr algn="ctr">
                        <a:spcAft>
                          <a:spcPts val="0"/>
                        </a:spcAft>
                        <a:tabLst>
                          <a:tab pos="3754755" algn="l"/>
                        </a:tabLst>
                      </a:pPr>
                      <a:r>
                        <a:rPr lang="ru-RU" sz="1200" b="1" dirty="0">
                          <a:effectLst/>
                        </a:rPr>
                        <a:t>236</a:t>
                      </a:r>
                      <a:endParaRPr lang="ru-RU" sz="1200" b="1" dirty="0">
                        <a:effectLst/>
                        <a:latin typeface="Calibri" panose="020F0502020204030204" pitchFamily="34" charset="0"/>
                      </a:endParaRPr>
                    </a:p>
                  </a:txBody>
                  <a:tcPr marL="60914" marR="60914" marT="0" marB="0">
                    <a:solidFill>
                      <a:srgbClr val="DAB7B3"/>
                    </a:solidFill>
                  </a:tcPr>
                </a:tc>
                <a:tc>
                  <a:txBody>
                    <a:bodyPr/>
                    <a:lstStyle/>
                    <a:p>
                      <a:pPr algn="ctr">
                        <a:spcAft>
                          <a:spcPts val="0"/>
                        </a:spcAft>
                        <a:tabLst>
                          <a:tab pos="3754755" algn="l"/>
                        </a:tabLst>
                      </a:pPr>
                      <a:r>
                        <a:rPr lang="ru-RU" sz="1200" b="1" dirty="0">
                          <a:effectLst/>
                        </a:rPr>
                        <a:t>335</a:t>
                      </a:r>
                      <a:endParaRPr lang="ru-RU" sz="1200" b="1" dirty="0">
                        <a:effectLst/>
                        <a:latin typeface="Calibri" panose="020F0502020204030204" pitchFamily="34" charset="0"/>
                      </a:endParaRPr>
                    </a:p>
                  </a:txBody>
                  <a:tcPr marL="60914" marR="60914" marT="0" marB="0">
                    <a:solidFill>
                      <a:srgbClr val="DAB7B3"/>
                    </a:solidFill>
                  </a:tcPr>
                </a:tc>
                <a:tc>
                  <a:txBody>
                    <a:bodyPr/>
                    <a:lstStyle/>
                    <a:p>
                      <a:pPr algn="ctr">
                        <a:spcAft>
                          <a:spcPts val="0"/>
                        </a:spcAft>
                        <a:tabLst>
                          <a:tab pos="3754755" algn="l"/>
                        </a:tabLst>
                      </a:pPr>
                      <a:r>
                        <a:rPr lang="ru-RU" sz="1200" b="1" dirty="0">
                          <a:effectLst/>
                          <a:latin typeface="Calibri" panose="020F0502020204030204" pitchFamily="34" charset="0"/>
                        </a:rPr>
                        <a:t>229</a:t>
                      </a:r>
                    </a:p>
                  </a:txBody>
                  <a:tcPr marL="60914" marR="60914" marT="0" marB="0">
                    <a:solidFill>
                      <a:srgbClr val="DAB7B3"/>
                    </a:solidFill>
                  </a:tcPr>
                </a:tc>
                <a:tc>
                  <a:txBody>
                    <a:bodyPr/>
                    <a:lstStyle/>
                    <a:p>
                      <a:pPr algn="ctr">
                        <a:spcAft>
                          <a:spcPts val="0"/>
                        </a:spcAft>
                        <a:tabLst>
                          <a:tab pos="3754755" algn="l"/>
                        </a:tabLst>
                      </a:pPr>
                      <a:r>
                        <a:rPr lang="ru-RU" sz="1200" b="1" dirty="0">
                          <a:effectLst/>
                        </a:rPr>
                        <a:t>95</a:t>
                      </a:r>
                      <a:endParaRPr lang="ru-RU" sz="1200" b="1" dirty="0">
                        <a:effectLst/>
                        <a:latin typeface="Calibri" panose="020F0502020204030204" pitchFamily="34" charset="0"/>
                      </a:endParaRPr>
                    </a:p>
                  </a:txBody>
                  <a:tcPr marL="60914" marR="60914" marT="0" marB="0">
                    <a:solidFill>
                      <a:srgbClr val="DAB7B3"/>
                    </a:solidFill>
                  </a:tcPr>
                </a:tc>
                <a:tc>
                  <a:txBody>
                    <a:bodyPr/>
                    <a:lstStyle/>
                    <a:p>
                      <a:pPr algn="ctr">
                        <a:spcAft>
                          <a:spcPts val="0"/>
                        </a:spcAft>
                        <a:tabLst>
                          <a:tab pos="3754755" algn="l"/>
                        </a:tabLst>
                      </a:pPr>
                      <a:r>
                        <a:rPr lang="ru-RU" sz="1200" b="1" dirty="0">
                          <a:effectLst/>
                        </a:rPr>
                        <a:t>310</a:t>
                      </a:r>
                      <a:endParaRPr lang="ru-RU" sz="1200" b="1" dirty="0">
                        <a:effectLst/>
                        <a:latin typeface="Calibri" panose="020F0502020204030204" pitchFamily="34" charset="0"/>
                      </a:endParaRPr>
                    </a:p>
                  </a:txBody>
                  <a:tcPr marL="60914" marR="60914" marT="0" marB="0">
                    <a:solidFill>
                      <a:srgbClr val="DAB7B3"/>
                    </a:solidFill>
                  </a:tcPr>
                </a:tc>
                <a:tc>
                  <a:txBody>
                    <a:bodyPr/>
                    <a:lstStyle/>
                    <a:p>
                      <a:pPr algn="ctr">
                        <a:spcAft>
                          <a:spcPts val="0"/>
                        </a:spcAft>
                        <a:tabLst>
                          <a:tab pos="3754755" algn="l"/>
                        </a:tabLst>
                      </a:pPr>
                      <a:r>
                        <a:rPr lang="ru-RU" sz="1200" b="1" dirty="0">
                          <a:effectLst/>
                        </a:rPr>
                        <a:t>245</a:t>
                      </a:r>
                      <a:endParaRPr lang="ru-RU" sz="1200" b="1" dirty="0">
                        <a:effectLst/>
                        <a:latin typeface="Calibri" panose="020F0502020204030204" pitchFamily="34" charset="0"/>
                      </a:endParaRPr>
                    </a:p>
                  </a:txBody>
                  <a:tcPr marL="60914" marR="60914" marT="0" marB="0">
                    <a:solidFill>
                      <a:srgbClr val="DAB7B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3754755" algn="l"/>
                        </a:tabLst>
                        <a:defRPr/>
                      </a:pPr>
                      <a:r>
                        <a:rPr kumimoji="0" lang="ru-RU" sz="12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22</a:t>
                      </a:r>
                    </a:p>
                  </a:txBody>
                  <a:tcPr marL="60914" marR="60914" marT="0" marB="0">
                    <a:solidFill>
                      <a:srgbClr val="DAB7B3"/>
                    </a:solidFill>
                  </a:tcPr>
                </a:tc>
                <a:tc>
                  <a:txBody>
                    <a:bodyPr/>
                    <a:lstStyle/>
                    <a:p>
                      <a:pPr algn="ctr">
                        <a:spcAft>
                          <a:spcPts val="0"/>
                        </a:spcAft>
                        <a:tabLst>
                          <a:tab pos="3754755" algn="l"/>
                        </a:tabLst>
                      </a:pPr>
                      <a:r>
                        <a:rPr lang="ru-RU" sz="1200" b="1" dirty="0">
                          <a:effectLst/>
                        </a:rPr>
                        <a:t>1472/</a:t>
                      </a:r>
                      <a:r>
                        <a:rPr lang="en-US" sz="1200" b="1" dirty="0">
                          <a:effectLst/>
                        </a:rPr>
                        <a:t>%</a:t>
                      </a:r>
                      <a:endParaRPr lang="ru-RU" sz="1200" b="1" dirty="0">
                        <a:effectLst/>
                        <a:latin typeface="Calibri" panose="020F0502020204030204" pitchFamily="34" charset="0"/>
                      </a:endParaRPr>
                    </a:p>
                  </a:txBody>
                  <a:tcPr marL="60914" marR="60914" marT="0" marB="0">
                    <a:solidFill>
                      <a:srgbClr val="DAB7B3"/>
                    </a:solidFill>
                  </a:tcPr>
                </a:tc>
                <a:extLst>
                  <a:ext uri="{0D108BD9-81ED-4DB2-BD59-A6C34878D82A}">
                    <a16:rowId xmlns:a16="http://schemas.microsoft.com/office/drawing/2014/main" val="1941872816"/>
                  </a:ext>
                </a:extLst>
              </a:tr>
            </a:tbl>
          </a:graphicData>
        </a:graphic>
      </p:graphicFrame>
      <p:sp>
        <p:nvSpPr>
          <p:cNvPr id="5" name="Rectangle 1">
            <a:extLst>
              <a:ext uri="{FF2B5EF4-FFF2-40B4-BE49-F238E27FC236}">
                <a16:creationId xmlns:a16="http://schemas.microsoft.com/office/drawing/2014/main" id="{AEB33C6C-6691-8E4E-9227-D920165C5D70}"/>
              </a:ext>
            </a:extLst>
          </p:cNvPr>
          <p:cNvSpPr>
            <a:spLocks noChangeArrowheads="1"/>
          </p:cNvSpPr>
          <p:nvPr/>
        </p:nvSpPr>
        <p:spPr bwMode="auto">
          <a:xfrm>
            <a:off x="538727" y="1877343"/>
            <a:ext cx="813690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754438" algn="l"/>
              </a:tabLst>
              <a:defRPr>
                <a:solidFill>
                  <a:schemeClr val="tx1"/>
                </a:solidFill>
                <a:latin typeface="Arial" panose="020B0604020202020204" pitchFamily="34" charset="0"/>
              </a:defRPr>
            </a:lvl1pPr>
            <a:lvl2pPr eaLnBrk="0" fontAlgn="base" hangingPunct="0">
              <a:spcBef>
                <a:spcPct val="0"/>
              </a:spcBef>
              <a:spcAft>
                <a:spcPct val="0"/>
              </a:spcAft>
              <a:tabLst>
                <a:tab pos="3754438" algn="l"/>
              </a:tabLst>
              <a:defRPr>
                <a:solidFill>
                  <a:schemeClr val="tx1"/>
                </a:solidFill>
                <a:latin typeface="Arial" panose="020B0604020202020204" pitchFamily="34" charset="0"/>
              </a:defRPr>
            </a:lvl2pPr>
            <a:lvl3pPr eaLnBrk="0" fontAlgn="base" hangingPunct="0">
              <a:spcBef>
                <a:spcPct val="0"/>
              </a:spcBef>
              <a:spcAft>
                <a:spcPct val="0"/>
              </a:spcAft>
              <a:tabLst>
                <a:tab pos="3754438" algn="l"/>
              </a:tabLst>
              <a:defRPr>
                <a:solidFill>
                  <a:schemeClr val="tx1"/>
                </a:solidFill>
                <a:latin typeface="Arial" panose="020B0604020202020204" pitchFamily="34" charset="0"/>
              </a:defRPr>
            </a:lvl3pPr>
            <a:lvl4pPr eaLnBrk="0" fontAlgn="base" hangingPunct="0">
              <a:spcBef>
                <a:spcPct val="0"/>
              </a:spcBef>
              <a:spcAft>
                <a:spcPct val="0"/>
              </a:spcAft>
              <a:tabLst>
                <a:tab pos="3754438" algn="l"/>
              </a:tabLst>
              <a:defRPr>
                <a:solidFill>
                  <a:schemeClr val="tx1"/>
                </a:solidFill>
                <a:latin typeface="Arial" panose="020B0604020202020204" pitchFamily="34" charset="0"/>
              </a:defRPr>
            </a:lvl4pPr>
            <a:lvl5pPr eaLnBrk="0" fontAlgn="base" hangingPunct="0">
              <a:spcBef>
                <a:spcPct val="0"/>
              </a:spcBef>
              <a:spcAft>
                <a:spcPct val="0"/>
              </a:spcAft>
              <a:tabLst>
                <a:tab pos="3754438" algn="l"/>
              </a:tabLst>
              <a:defRPr>
                <a:solidFill>
                  <a:schemeClr val="tx1"/>
                </a:solidFill>
                <a:latin typeface="Arial" panose="020B0604020202020204" pitchFamily="34" charset="0"/>
              </a:defRPr>
            </a:lvl5pPr>
            <a:lvl6pPr eaLnBrk="0" fontAlgn="base" hangingPunct="0">
              <a:spcBef>
                <a:spcPct val="0"/>
              </a:spcBef>
              <a:spcAft>
                <a:spcPct val="0"/>
              </a:spcAft>
              <a:tabLst>
                <a:tab pos="3754438" algn="l"/>
              </a:tabLst>
              <a:defRPr>
                <a:solidFill>
                  <a:schemeClr val="tx1"/>
                </a:solidFill>
                <a:latin typeface="Arial" panose="020B0604020202020204" pitchFamily="34" charset="0"/>
              </a:defRPr>
            </a:lvl6pPr>
            <a:lvl7pPr eaLnBrk="0" fontAlgn="base" hangingPunct="0">
              <a:spcBef>
                <a:spcPct val="0"/>
              </a:spcBef>
              <a:spcAft>
                <a:spcPct val="0"/>
              </a:spcAft>
              <a:tabLst>
                <a:tab pos="3754438" algn="l"/>
              </a:tabLst>
              <a:defRPr>
                <a:solidFill>
                  <a:schemeClr val="tx1"/>
                </a:solidFill>
                <a:latin typeface="Arial" panose="020B0604020202020204" pitchFamily="34" charset="0"/>
              </a:defRPr>
            </a:lvl7pPr>
            <a:lvl8pPr eaLnBrk="0" fontAlgn="base" hangingPunct="0">
              <a:spcBef>
                <a:spcPct val="0"/>
              </a:spcBef>
              <a:spcAft>
                <a:spcPct val="0"/>
              </a:spcAft>
              <a:tabLst>
                <a:tab pos="3754438" algn="l"/>
              </a:tabLst>
              <a:defRPr>
                <a:solidFill>
                  <a:schemeClr val="tx1"/>
                </a:solidFill>
                <a:latin typeface="Arial" panose="020B0604020202020204" pitchFamily="34" charset="0"/>
              </a:defRPr>
            </a:lvl8pPr>
            <a:lvl9pPr eaLnBrk="0" fontAlgn="base" hangingPunct="0">
              <a:spcBef>
                <a:spcPct val="0"/>
              </a:spcBef>
              <a:spcAft>
                <a:spcPct val="0"/>
              </a:spcAft>
              <a:tabLst>
                <a:tab pos="3754438"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tabLst>
                <a:tab pos="3754438" algn="l"/>
              </a:tabLst>
            </a:pPr>
            <a:r>
              <a:rPr kumimoji="0" lang="ru-RU" altLang="ru-RU" sz="1600" b="1" i="1" u="none" strike="noStrike" cap="none" normalizeH="0" baseline="0" dirty="0">
                <a:ln>
                  <a:noFill/>
                </a:ln>
                <a:solidFill>
                  <a:schemeClr val="tx2"/>
                </a:solidFill>
                <a:effectLst/>
                <a:latin typeface="+mj-lt"/>
                <a:ea typeface="Times New Roman" panose="02020603050405020304" pitchFamily="18" charset="0"/>
                <a:cs typeface="Times New Roman" panose="02020603050405020304" pitchFamily="18" charset="0"/>
              </a:rPr>
              <a:t>Количество участников входного контроля качества образования:</a:t>
            </a:r>
            <a:endParaRPr kumimoji="0" lang="ru-RU" altLang="ru-RU" sz="1600" b="0" i="1" u="none" strike="noStrike" cap="none" normalizeH="0" baseline="0" dirty="0">
              <a:ln>
                <a:noFill/>
              </a:ln>
              <a:solidFill>
                <a:schemeClr val="tx2"/>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3754438" algn="l"/>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83284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a:extLst>
              <a:ext uri="{FF2B5EF4-FFF2-40B4-BE49-F238E27FC236}">
                <a16:creationId xmlns:a16="http://schemas.microsoft.com/office/drawing/2014/main" id="{A6AE7E70-18C3-3C46-BA30-6728391AD01B}"/>
              </a:ext>
            </a:extLst>
          </p:cNvPr>
          <p:cNvSpPr>
            <a:spLocks noGrp="1"/>
          </p:cNvSpPr>
          <p:nvPr>
            <p:ph type="title"/>
          </p:nvPr>
        </p:nvSpPr>
        <p:spPr/>
        <p:txBody>
          <a:bodyPr>
            <a:noAutofit/>
          </a:bodyPr>
          <a:lstStyle/>
          <a:p>
            <a:pPr algn="ctr"/>
            <a:r>
              <a:rPr lang="ru-RU" sz="2800" b="1" dirty="0">
                <a:solidFill>
                  <a:srgbClr val="C00000"/>
                </a:solidFill>
              </a:rPr>
              <a:t>Уровень подготовки обучающихся 8 классов</a:t>
            </a:r>
            <a:br>
              <a:rPr lang="ru-RU" sz="2800" b="1" dirty="0">
                <a:solidFill>
                  <a:srgbClr val="C00000"/>
                </a:solidFill>
              </a:rPr>
            </a:br>
            <a:r>
              <a:rPr lang="ru-RU" sz="2800" b="1" dirty="0">
                <a:solidFill>
                  <a:srgbClr val="C00000"/>
                </a:solidFill>
              </a:rPr>
              <a:t/>
            </a:r>
            <a:br>
              <a:rPr lang="ru-RU" sz="2800" b="1" dirty="0">
                <a:solidFill>
                  <a:srgbClr val="C00000"/>
                </a:solidFill>
              </a:rPr>
            </a:br>
            <a:endParaRPr lang="ru-RU" sz="2800" b="1" dirty="0">
              <a:solidFill>
                <a:srgbClr val="C00000"/>
              </a:solidFill>
            </a:endParaRPr>
          </a:p>
        </p:txBody>
      </p:sp>
      <p:graphicFrame>
        <p:nvGraphicFramePr>
          <p:cNvPr id="7" name="Объект 6">
            <a:extLst>
              <a:ext uri="{FF2B5EF4-FFF2-40B4-BE49-F238E27FC236}">
                <a16:creationId xmlns:a16="http://schemas.microsoft.com/office/drawing/2014/main" id="{D3A76EBB-8154-1545-B71F-A06D99682037}"/>
              </a:ext>
            </a:extLst>
          </p:cNvPr>
          <p:cNvGraphicFramePr>
            <a:graphicFrameLocks noGrp="1"/>
          </p:cNvGraphicFramePr>
          <p:nvPr>
            <p:ph idx="1"/>
            <p:extLst>
              <p:ext uri="{D42A27DB-BD31-4B8C-83A1-F6EECF244321}">
                <p14:modId xmlns:p14="http://schemas.microsoft.com/office/powerpoint/2010/main" val="4122794322"/>
              </p:ext>
            </p:extLst>
          </p:nvPr>
        </p:nvGraphicFramePr>
        <p:xfrm>
          <a:off x="457200" y="1052736"/>
          <a:ext cx="8229600" cy="54242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00795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a:extLst>
              <a:ext uri="{FF2B5EF4-FFF2-40B4-BE49-F238E27FC236}">
                <a16:creationId xmlns:a16="http://schemas.microsoft.com/office/drawing/2014/main" id="{A6AE7E70-18C3-3C46-BA30-6728391AD01B}"/>
              </a:ext>
            </a:extLst>
          </p:cNvPr>
          <p:cNvSpPr>
            <a:spLocks noGrp="1"/>
          </p:cNvSpPr>
          <p:nvPr>
            <p:ph type="title"/>
          </p:nvPr>
        </p:nvSpPr>
        <p:spPr/>
        <p:txBody>
          <a:bodyPr>
            <a:noAutofit/>
          </a:bodyPr>
          <a:lstStyle/>
          <a:p>
            <a:pPr algn="ctr"/>
            <a:r>
              <a:rPr lang="ru-RU" sz="2800" b="1" dirty="0">
                <a:solidFill>
                  <a:srgbClr val="C00000"/>
                </a:solidFill>
              </a:rPr>
              <a:t>Уровень подготовки обучающихся </a:t>
            </a:r>
            <a:r>
              <a:rPr lang="en-US" sz="2800" b="1" dirty="0">
                <a:solidFill>
                  <a:srgbClr val="C00000"/>
                </a:solidFill>
              </a:rPr>
              <a:t>9</a:t>
            </a:r>
            <a:r>
              <a:rPr lang="ru-RU" sz="2800" b="1" dirty="0">
                <a:solidFill>
                  <a:srgbClr val="C00000"/>
                </a:solidFill>
              </a:rPr>
              <a:t> классов</a:t>
            </a:r>
            <a:br>
              <a:rPr lang="ru-RU" sz="2800" b="1" dirty="0">
                <a:solidFill>
                  <a:srgbClr val="C00000"/>
                </a:solidFill>
              </a:rPr>
            </a:br>
            <a:r>
              <a:rPr lang="ru-RU" sz="2800" b="1" dirty="0">
                <a:solidFill>
                  <a:srgbClr val="C00000"/>
                </a:solidFill>
              </a:rPr>
              <a:t/>
            </a:r>
            <a:br>
              <a:rPr lang="ru-RU" sz="2800" b="1" dirty="0">
                <a:solidFill>
                  <a:srgbClr val="C00000"/>
                </a:solidFill>
              </a:rPr>
            </a:br>
            <a:endParaRPr lang="ru-RU" sz="2800" b="1" dirty="0">
              <a:solidFill>
                <a:srgbClr val="C00000"/>
              </a:solidFill>
            </a:endParaRPr>
          </a:p>
        </p:txBody>
      </p:sp>
      <p:graphicFrame>
        <p:nvGraphicFramePr>
          <p:cNvPr id="7" name="Объект 6">
            <a:extLst>
              <a:ext uri="{FF2B5EF4-FFF2-40B4-BE49-F238E27FC236}">
                <a16:creationId xmlns:a16="http://schemas.microsoft.com/office/drawing/2014/main" id="{D3A76EBB-8154-1545-B71F-A06D99682037}"/>
              </a:ext>
            </a:extLst>
          </p:cNvPr>
          <p:cNvGraphicFramePr>
            <a:graphicFrameLocks noGrp="1"/>
          </p:cNvGraphicFramePr>
          <p:nvPr>
            <p:ph idx="1"/>
            <p:extLst>
              <p:ext uri="{D42A27DB-BD31-4B8C-83A1-F6EECF244321}">
                <p14:modId xmlns:p14="http://schemas.microsoft.com/office/powerpoint/2010/main" val="188919891"/>
              </p:ext>
            </p:extLst>
          </p:nvPr>
        </p:nvGraphicFramePr>
        <p:xfrm>
          <a:off x="457200" y="1052736"/>
          <a:ext cx="8229600" cy="54242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8804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210B030-E427-6D49-8C1C-AC10ECFBA1DA}"/>
              </a:ext>
            </a:extLst>
          </p:cNvPr>
          <p:cNvSpPr>
            <a:spLocks noGrp="1"/>
          </p:cNvSpPr>
          <p:nvPr>
            <p:ph idx="1"/>
          </p:nvPr>
        </p:nvSpPr>
        <p:spPr>
          <a:xfrm>
            <a:off x="447908" y="1412776"/>
            <a:ext cx="8229600" cy="5257800"/>
          </a:xfrm>
        </p:spPr>
        <p:txBody>
          <a:bodyPr>
            <a:normAutofit fontScale="62500" lnSpcReduction="20000"/>
          </a:bodyPr>
          <a:lstStyle/>
          <a:p>
            <a:pPr lvl="0">
              <a:lnSpc>
                <a:spcPct val="170000"/>
              </a:lnSpc>
            </a:pPr>
            <a:r>
              <a:rPr lang="ru-RU" sz="2600" dirty="0"/>
              <a:t>Наиболее высокий уровень подготовки  у обучающихся по обществознанию в 6 классах,</a:t>
            </a:r>
          </a:p>
          <a:p>
            <a:pPr lvl="0">
              <a:lnSpc>
                <a:spcPct val="170000"/>
              </a:lnSpc>
            </a:pPr>
            <a:r>
              <a:rPr lang="ru-RU" sz="2600" dirty="0"/>
              <a:t>Наиболее низкий уровень подготовки у обучающихся  по химии в 11 классах,</a:t>
            </a:r>
          </a:p>
          <a:p>
            <a:pPr lvl="0">
              <a:lnSpc>
                <a:spcPct val="170000"/>
              </a:lnSpc>
            </a:pPr>
            <a:r>
              <a:rPr lang="ru-RU" sz="2600" dirty="0"/>
              <a:t>У обучающихся, принимающих участие в ВПР в течении трех лет,  выявлена тенденция снижения качества обучения ,</a:t>
            </a:r>
          </a:p>
          <a:p>
            <a:pPr lvl="0">
              <a:lnSpc>
                <a:spcPct val="170000"/>
              </a:lnSpc>
            </a:pPr>
            <a:r>
              <a:rPr lang="ru-RU" sz="2600" dirty="0"/>
              <a:t> В 6 классах ниже процент объективности оценивания,</a:t>
            </a:r>
          </a:p>
          <a:p>
            <a:pPr lvl="0">
              <a:lnSpc>
                <a:spcPct val="170000"/>
              </a:lnSpc>
            </a:pPr>
            <a:r>
              <a:rPr lang="ru-RU" sz="2600" dirty="0"/>
              <a:t>ВПР 2018 года выявили в большей степени проблемы </a:t>
            </a:r>
            <a:r>
              <a:rPr lang="ru-RU" sz="2600" dirty="0" err="1"/>
              <a:t>сформированности</a:t>
            </a:r>
            <a:r>
              <a:rPr lang="ru-RU" sz="2600" dirty="0"/>
              <a:t> предметных знаний и умений, </a:t>
            </a:r>
          </a:p>
          <a:p>
            <a:pPr lvl="0">
              <a:lnSpc>
                <a:spcPct val="170000"/>
              </a:lnSpc>
            </a:pPr>
            <a:r>
              <a:rPr lang="ru-RU" sz="2600" dirty="0"/>
              <a:t>Основные проблемы </a:t>
            </a:r>
            <a:r>
              <a:rPr lang="ru-RU" sz="2600" dirty="0" err="1"/>
              <a:t>метапредметного</a:t>
            </a:r>
            <a:r>
              <a:rPr lang="ru-RU" sz="2600" dirty="0"/>
              <a:t> характера:</a:t>
            </a:r>
          </a:p>
          <a:p>
            <a:pPr marL="0" indent="0">
              <a:lnSpc>
                <a:spcPct val="170000"/>
              </a:lnSpc>
              <a:buNone/>
            </a:pPr>
            <a:r>
              <a:rPr lang="ru-RU" sz="2600" dirty="0"/>
              <a:t> </a:t>
            </a:r>
            <a:r>
              <a:rPr lang="en-US" sz="2600" dirty="0"/>
              <a:t>- </a:t>
            </a:r>
            <a:r>
              <a:rPr lang="ru-RU" sz="2600" dirty="0" err="1"/>
              <a:t>несформированность</a:t>
            </a:r>
            <a:r>
              <a:rPr lang="ru-RU" sz="2600" dirty="0"/>
              <a:t> умения устанавливать причинно-следственные связи, строить логическое рассуждение, умозаключение (индуктивное, дедуктивное и по аналогии) и делать выводы;</a:t>
            </a:r>
            <a:endParaRPr lang="en-US" sz="2600" dirty="0"/>
          </a:p>
          <a:p>
            <a:pPr marL="0" indent="0">
              <a:lnSpc>
                <a:spcPct val="170000"/>
              </a:lnSpc>
              <a:buNone/>
            </a:pPr>
            <a:r>
              <a:rPr lang="en-US" sz="2600" dirty="0"/>
              <a:t>- </a:t>
            </a:r>
            <a:r>
              <a:rPr lang="ru-RU" sz="2600" dirty="0"/>
              <a:t>низкий уровень читательской грамотности.</a:t>
            </a:r>
          </a:p>
          <a:p>
            <a:endParaRPr lang="ru-RU" dirty="0"/>
          </a:p>
        </p:txBody>
      </p:sp>
      <p:sp>
        <p:nvSpPr>
          <p:cNvPr id="6" name="Заголовок 1">
            <a:extLst>
              <a:ext uri="{FF2B5EF4-FFF2-40B4-BE49-F238E27FC236}">
                <a16:creationId xmlns:a16="http://schemas.microsoft.com/office/drawing/2014/main" id="{5E7E65BB-E3B8-7F4E-A8EC-9D2FA304E3E3}"/>
              </a:ext>
            </a:extLst>
          </p:cNvPr>
          <p:cNvSpPr>
            <a:spLocks noGrp="1"/>
          </p:cNvSpPr>
          <p:nvPr>
            <p:ph type="title"/>
          </p:nvPr>
        </p:nvSpPr>
        <p:spPr>
          <a:xfrm>
            <a:off x="429108" y="644933"/>
            <a:ext cx="8229600" cy="990600"/>
          </a:xfrm>
        </p:spPr>
        <p:txBody>
          <a:bodyPr>
            <a:noAutofit/>
          </a:bodyPr>
          <a:lstStyle/>
          <a:p>
            <a:pPr algn="ctr"/>
            <a:r>
              <a:rPr lang="ru-RU" sz="3200" b="1" dirty="0">
                <a:solidFill>
                  <a:srgbClr val="C00000"/>
                </a:solidFill>
              </a:rPr>
              <a:t>Выводы по результатам участия обучающихся во ВПР</a:t>
            </a:r>
            <a:br>
              <a:rPr lang="ru-RU" sz="3200" b="1" dirty="0">
                <a:solidFill>
                  <a:srgbClr val="C00000"/>
                </a:solidFill>
              </a:rPr>
            </a:br>
            <a:endParaRPr lang="ru-RU" sz="3200" b="1" dirty="0">
              <a:solidFill>
                <a:srgbClr val="C00000"/>
              </a:solidFill>
            </a:endParaRPr>
          </a:p>
        </p:txBody>
      </p:sp>
    </p:spTree>
    <p:extLst>
      <p:ext uri="{BB962C8B-B14F-4D97-AF65-F5344CB8AC3E}">
        <p14:creationId xmlns:p14="http://schemas.microsoft.com/office/powerpoint/2010/main" val="9811081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3A88AB-409A-E948-A8C9-0E6C251C8083}"/>
              </a:ext>
            </a:extLst>
          </p:cNvPr>
          <p:cNvSpPr>
            <a:spLocks noGrp="1"/>
          </p:cNvSpPr>
          <p:nvPr>
            <p:ph type="title"/>
          </p:nvPr>
        </p:nvSpPr>
        <p:spPr/>
        <p:txBody>
          <a:bodyPr>
            <a:normAutofit/>
          </a:bodyPr>
          <a:lstStyle/>
          <a:p>
            <a:r>
              <a:rPr lang="ru-RU" sz="2800" b="1" dirty="0">
                <a:solidFill>
                  <a:srgbClr val="C00000"/>
                </a:solidFill>
              </a:rPr>
              <a:t>Русский язык ДР-10</a:t>
            </a:r>
            <a:r>
              <a:rPr lang="ru-RU" sz="2800" dirty="0">
                <a:solidFill>
                  <a:srgbClr val="C00000"/>
                </a:solidFill>
              </a:rPr>
              <a:t> </a:t>
            </a:r>
          </a:p>
        </p:txBody>
      </p:sp>
      <p:pic>
        <p:nvPicPr>
          <p:cNvPr id="4" name="img2.png">
            <a:extLst>
              <a:ext uri="{FF2B5EF4-FFF2-40B4-BE49-F238E27FC236}">
                <a16:creationId xmlns:a16="http://schemas.microsoft.com/office/drawing/2014/main" id="{25E1B530-CB3A-214B-B89F-DD11B04748E3}"/>
              </a:ext>
            </a:extLst>
          </p:cNvPr>
          <p:cNvPicPr>
            <a:picLocks noGrp="1"/>
          </p:cNvPicPr>
          <p:nvPr>
            <p:ph idx="1"/>
          </p:nvPr>
        </p:nvPicPr>
        <p:blipFill>
          <a:blip r:embed="rId3" cstate="print"/>
          <a:stretch>
            <a:fillRect/>
          </a:stretch>
        </p:blipFill>
        <p:spPr>
          <a:xfrm>
            <a:off x="457200" y="1524000"/>
            <a:ext cx="8229600" cy="2296070"/>
          </a:xfrm>
          <a:prstGeom prst="rect">
            <a:avLst/>
          </a:prstGeom>
        </p:spPr>
      </p:pic>
      <p:graphicFrame>
        <p:nvGraphicFramePr>
          <p:cNvPr id="5" name="Таблица 4">
            <a:extLst>
              <a:ext uri="{FF2B5EF4-FFF2-40B4-BE49-F238E27FC236}">
                <a16:creationId xmlns:a16="http://schemas.microsoft.com/office/drawing/2014/main" id="{3C93DFCD-C308-7A4B-BD1A-001669730D2D}"/>
              </a:ext>
            </a:extLst>
          </p:cNvPr>
          <p:cNvGraphicFramePr>
            <a:graphicFrameLocks noGrp="1"/>
          </p:cNvGraphicFramePr>
          <p:nvPr/>
        </p:nvGraphicFramePr>
        <p:xfrm>
          <a:off x="287523" y="4653136"/>
          <a:ext cx="8568953" cy="1467410"/>
        </p:xfrm>
        <a:graphic>
          <a:graphicData uri="http://schemas.openxmlformats.org/drawingml/2006/table">
            <a:tbl>
              <a:tblPr firstRow="1" firstCol="1" bandRow="1">
                <a:tableStyleId>{5C22544A-7EE6-4342-B048-85BDC9FD1C3A}</a:tableStyleId>
              </a:tblPr>
              <a:tblGrid>
                <a:gridCol w="1310134">
                  <a:extLst>
                    <a:ext uri="{9D8B030D-6E8A-4147-A177-3AD203B41FA5}">
                      <a16:colId xmlns:a16="http://schemas.microsoft.com/office/drawing/2014/main" val="1921870602"/>
                    </a:ext>
                  </a:extLst>
                </a:gridCol>
                <a:gridCol w="1445577">
                  <a:extLst>
                    <a:ext uri="{9D8B030D-6E8A-4147-A177-3AD203B41FA5}">
                      <a16:colId xmlns:a16="http://schemas.microsoft.com/office/drawing/2014/main" val="2123506268"/>
                    </a:ext>
                  </a:extLst>
                </a:gridCol>
                <a:gridCol w="1519152">
                  <a:extLst>
                    <a:ext uri="{9D8B030D-6E8A-4147-A177-3AD203B41FA5}">
                      <a16:colId xmlns:a16="http://schemas.microsoft.com/office/drawing/2014/main" val="2328949449"/>
                    </a:ext>
                  </a:extLst>
                </a:gridCol>
                <a:gridCol w="1309295">
                  <a:extLst>
                    <a:ext uri="{9D8B030D-6E8A-4147-A177-3AD203B41FA5}">
                      <a16:colId xmlns:a16="http://schemas.microsoft.com/office/drawing/2014/main" val="1753635082"/>
                    </a:ext>
                  </a:extLst>
                </a:gridCol>
                <a:gridCol w="1673826">
                  <a:extLst>
                    <a:ext uri="{9D8B030D-6E8A-4147-A177-3AD203B41FA5}">
                      <a16:colId xmlns:a16="http://schemas.microsoft.com/office/drawing/2014/main" val="2839208633"/>
                    </a:ext>
                  </a:extLst>
                </a:gridCol>
                <a:gridCol w="1310969">
                  <a:extLst>
                    <a:ext uri="{9D8B030D-6E8A-4147-A177-3AD203B41FA5}">
                      <a16:colId xmlns:a16="http://schemas.microsoft.com/office/drawing/2014/main" val="209015439"/>
                    </a:ext>
                  </a:extLst>
                </a:gridCol>
              </a:tblGrid>
              <a:tr h="1136523">
                <a:tc>
                  <a:txBody>
                    <a:bodyPr/>
                    <a:lstStyle/>
                    <a:p>
                      <a:pPr algn="ctr">
                        <a:spcAft>
                          <a:spcPts val="0"/>
                        </a:spcAft>
                      </a:pPr>
                      <a:r>
                        <a:rPr lang="ru-RU" sz="1400">
                          <a:effectLst/>
                        </a:rPr>
                        <a:t>Количество участников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Минимальный первичный балл</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Максимальный первичный балл</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Медиана первичных баллов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Среднее арифметическое первичных баллов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Мода</a:t>
                      </a:r>
                    </a:p>
                    <a:p>
                      <a:pPr algn="ctr">
                        <a:spcAft>
                          <a:spcPts val="0"/>
                        </a:spcAft>
                      </a:pPr>
                      <a:r>
                        <a:rPr lang="ru-RU" sz="1400">
                          <a:effectLst/>
                        </a:rPr>
                        <a:t>(наибольшая из всех возможных)</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2303260369"/>
                  </a:ext>
                </a:extLst>
              </a:tr>
              <a:tr h="330887">
                <a:tc>
                  <a:txBody>
                    <a:bodyPr/>
                    <a:lstStyle/>
                    <a:p>
                      <a:pPr algn="ctr">
                        <a:spcAft>
                          <a:spcPts val="0"/>
                        </a:spcAft>
                      </a:pPr>
                      <a:r>
                        <a:rPr lang="ru-RU" sz="1400">
                          <a:effectLst/>
                        </a:rPr>
                        <a:t>156</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7</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33</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26</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24</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dirty="0">
                          <a:effectLst/>
                        </a:rPr>
                        <a:t>27</a:t>
                      </a:r>
                      <a:endParaRPr lang="ru-RU" sz="1400" dirty="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893089319"/>
                  </a:ext>
                </a:extLst>
              </a:tr>
            </a:tbl>
          </a:graphicData>
        </a:graphic>
      </p:graphicFrame>
      <p:sp>
        <p:nvSpPr>
          <p:cNvPr id="6" name="Прямоугольник 5">
            <a:extLst>
              <a:ext uri="{FF2B5EF4-FFF2-40B4-BE49-F238E27FC236}">
                <a16:creationId xmlns:a16="http://schemas.microsoft.com/office/drawing/2014/main" id="{C9471237-562B-1749-BFB6-2EBD8BC3467C}"/>
              </a:ext>
            </a:extLst>
          </p:cNvPr>
          <p:cNvSpPr/>
          <p:nvPr/>
        </p:nvSpPr>
        <p:spPr>
          <a:xfrm>
            <a:off x="2051720" y="4045749"/>
            <a:ext cx="5526360" cy="369332"/>
          </a:xfrm>
          <a:prstGeom prst="rect">
            <a:avLst/>
          </a:prstGeom>
        </p:spPr>
        <p:txBody>
          <a:bodyPr wrap="square">
            <a:spAutoFit/>
          </a:bodyPr>
          <a:lstStyle/>
          <a:p>
            <a:r>
              <a:rPr lang="ru-RU" b="1" dirty="0">
                <a:solidFill>
                  <a:srgbClr val="000000"/>
                </a:solidFill>
                <a:latin typeface="Arial" panose="020B0604020202020204" pitchFamily="34" charset="0"/>
                <a:ea typeface="Arial" panose="020B0604020202020204" pitchFamily="34" charset="0"/>
                <a:cs typeface="Times New Roman" panose="02020603050405020304" pitchFamily="18" charset="0"/>
              </a:rPr>
              <a:t>Основные статистические показатели ДР-10</a:t>
            </a:r>
            <a:r>
              <a:rPr lang="ru-RU" dirty="0"/>
              <a:t> </a:t>
            </a:r>
          </a:p>
        </p:txBody>
      </p:sp>
    </p:spTree>
    <p:extLst>
      <p:ext uri="{BB962C8B-B14F-4D97-AF65-F5344CB8AC3E}">
        <p14:creationId xmlns:p14="http://schemas.microsoft.com/office/powerpoint/2010/main" val="26401748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6D56A3-6F86-3B47-9BAF-795C62C8B8C2}"/>
              </a:ext>
            </a:extLst>
          </p:cNvPr>
          <p:cNvSpPr>
            <a:spLocks noGrp="1"/>
          </p:cNvSpPr>
          <p:nvPr>
            <p:ph type="title"/>
          </p:nvPr>
        </p:nvSpPr>
        <p:spPr/>
        <p:txBody>
          <a:bodyPr>
            <a:normAutofit/>
          </a:bodyPr>
          <a:lstStyle/>
          <a:p>
            <a:r>
              <a:rPr lang="ru-RU" sz="2800" b="1" dirty="0">
                <a:solidFill>
                  <a:srgbClr val="C00000"/>
                </a:solidFill>
              </a:rPr>
              <a:t>Математика ДР-10</a:t>
            </a:r>
            <a:r>
              <a:rPr lang="ru-RU" sz="2800" dirty="0">
                <a:solidFill>
                  <a:srgbClr val="C00000"/>
                </a:solidFill>
              </a:rPr>
              <a:t> </a:t>
            </a:r>
          </a:p>
        </p:txBody>
      </p:sp>
      <p:pic>
        <p:nvPicPr>
          <p:cNvPr id="4" name="img2.png">
            <a:extLst>
              <a:ext uri="{FF2B5EF4-FFF2-40B4-BE49-F238E27FC236}">
                <a16:creationId xmlns:a16="http://schemas.microsoft.com/office/drawing/2014/main" id="{ADE343C0-654E-644E-81F8-EE16389019B2}"/>
              </a:ext>
            </a:extLst>
          </p:cNvPr>
          <p:cNvPicPr>
            <a:picLocks noGrp="1"/>
          </p:cNvPicPr>
          <p:nvPr>
            <p:ph idx="1"/>
          </p:nvPr>
        </p:nvPicPr>
        <p:blipFill>
          <a:blip r:embed="rId3" cstate="print"/>
          <a:stretch>
            <a:fillRect/>
          </a:stretch>
        </p:blipFill>
        <p:spPr>
          <a:xfrm>
            <a:off x="441303" y="1489357"/>
            <a:ext cx="8229600" cy="2296070"/>
          </a:xfrm>
          <a:prstGeom prst="rect">
            <a:avLst/>
          </a:prstGeom>
        </p:spPr>
      </p:pic>
      <p:sp>
        <p:nvSpPr>
          <p:cNvPr id="5" name="Прямоугольник 4">
            <a:extLst>
              <a:ext uri="{FF2B5EF4-FFF2-40B4-BE49-F238E27FC236}">
                <a16:creationId xmlns:a16="http://schemas.microsoft.com/office/drawing/2014/main" id="{BFF80294-9F53-C146-B61D-D309FE41C809}"/>
              </a:ext>
            </a:extLst>
          </p:cNvPr>
          <p:cNvSpPr/>
          <p:nvPr/>
        </p:nvSpPr>
        <p:spPr>
          <a:xfrm>
            <a:off x="2051720" y="4005064"/>
            <a:ext cx="5526360" cy="369332"/>
          </a:xfrm>
          <a:prstGeom prst="rect">
            <a:avLst/>
          </a:prstGeom>
        </p:spPr>
        <p:txBody>
          <a:bodyPr wrap="square">
            <a:spAutoFit/>
          </a:bodyPr>
          <a:lstStyle/>
          <a:p>
            <a:r>
              <a:rPr lang="ru-RU" b="1" dirty="0">
                <a:solidFill>
                  <a:srgbClr val="000000"/>
                </a:solidFill>
                <a:latin typeface="Arial" panose="020B0604020202020204" pitchFamily="34" charset="0"/>
                <a:ea typeface="Arial" panose="020B0604020202020204" pitchFamily="34" charset="0"/>
                <a:cs typeface="Times New Roman" panose="02020603050405020304" pitchFamily="18" charset="0"/>
              </a:rPr>
              <a:t>Основные статистические показатели ДР-10</a:t>
            </a:r>
            <a:r>
              <a:rPr lang="ru-RU" dirty="0"/>
              <a:t> </a:t>
            </a:r>
          </a:p>
        </p:txBody>
      </p:sp>
      <p:graphicFrame>
        <p:nvGraphicFramePr>
          <p:cNvPr id="6" name="Таблица 5">
            <a:extLst>
              <a:ext uri="{FF2B5EF4-FFF2-40B4-BE49-F238E27FC236}">
                <a16:creationId xmlns:a16="http://schemas.microsoft.com/office/drawing/2014/main" id="{0BC100E3-FB9B-5B4B-93E6-25A121F8663C}"/>
              </a:ext>
            </a:extLst>
          </p:cNvPr>
          <p:cNvGraphicFramePr>
            <a:graphicFrameLocks noGrp="1"/>
          </p:cNvGraphicFramePr>
          <p:nvPr>
            <p:extLst>
              <p:ext uri="{D42A27DB-BD31-4B8C-83A1-F6EECF244321}">
                <p14:modId xmlns:p14="http://schemas.microsoft.com/office/powerpoint/2010/main" val="1336609432"/>
              </p:ext>
            </p:extLst>
          </p:nvPr>
        </p:nvGraphicFramePr>
        <p:xfrm>
          <a:off x="683568" y="4741384"/>
          <a:ext cx="7704856" cy="1423920"/>
        </p:xfrm>
        <a:graphic>
          <a:graphicData uri="http://schemas.openxmlformats.org/drawingml/2006/table">
            <a:tbl>
              <a:tblPr>
                <a:tableStyleId>{5C22544A-7EE6-4342-B048-85BDC9FD1C3A}</a:tableStyleId>
              </a:tblPr>
              <a:tblGrid>
                <a:gridCol w="1177612">
                  <a:extLst>
                    <a:ext uri="{9D8B030D-6E8A-4147-A177-3AD203B41FA5}">
                      <a16:colId xmlns:a16="http://schemas.microsoft.com/office/drawing/2014/main" val="3693439066"/>
                    </a:ext>
                  </a:extLst>
                </a:gridCol>
                <a:gridCol w="1300185">
                  <a:extLst>
                    <a:ext uri="{9D8B030D-6E8A-4147-A177-3AD203B41FA5}">
                      <a16:colId xmlns:a16="http://schemas.microsoft.com/office/drawing/2014/main" val="2764743862"/>
                    </a:ext>
                  </a:extLst>
                </a:gridCol>
                <a:gridCol w="1366360">
                  <a:extLst>
                    <a:ext uri="{9D8B030D-6E8A-4147-A177-3AD203B41FA5}">
                      <a16:colId xmlns:a16="http://schemas.microsoft.com/office/drawing/2014/main" val="3150353809"/>
                    </a:ext>
                  </a:extLst>
                </a:gridCol>
                <a:gridCol w="1176859">
                  <a:extLst>
                    <a:ext uri="{9D8B030D-6E8A-4147-A177-3AD203B41FA5}">
                      <a16:colId xmlns:a16="http://schemas.microsoft.com/office/drawing/2014/main" val="3956144031"/>
                    </a:ext>
                  </a:extLst>
                </a:gridCol>
                <a:gridCol w="1505477">
                  <a:extLst>
                    <a:ext uri="{9D8B030D-6E8A-4147-A177-3AD203B41FA5}">
                      <a16:colId xmlns:a16="http://schemas.microsoft.com/office/drawing/2014/main" val="1191331768"/>
                    </a:ext>
                  </a:extLst>
                </a:gridCol>
                <a:gridCol w="1178363">
                  <a:extLst>
                    <a:ext uri="{9D8B030D-6E8A-4147-A177-3AD203B41FA5}">
                      <a16:colId xmlns:a16="http://schemas.microsoft.com/office/drawing/2014/main" val="570711750"/>
                    </a:ext>
                  </a:extLst>
                </a:gridCol>
              </a:tblGrid>
              <a:tr h="1097382">
                <a:tc>
                  <a:txBody>
                    <a:bodyPr/>
                    <a:lstStyle/>
                    <a:p>
                      <a:pPr algn="ctr">
                        <a:spcAft>
                          <a:spcPts val="0"/>
                        </a:spcAft>
                      </a:pPr>
                      <a:r>
                        <a:rPr lang="ru-RU" sz="1400">
                          <a:effectLst/>
                        </a:rPr>
                        <a:t>Количество участников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Минимальный первичный балл</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Максимальный первичный балл</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Медиана первичных баллов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Среднее арифметическое первичных баллов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Мода</a:t>
                      </a:r>
                    </a:p>
                    <a:p>
                      <a:pPr algn="ctr">
                        <a:spcAft>
                          <a:spcPts val="0"/>
                        </a:spcAft>
                      </a:pPr>
                      <a:r>
                        <a:rPr lang="ru-RU" sz="1400">
                          <a:effectLst/>
                        </a:rPr>
                        <a:t>(наибольшая из всех возможных)</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1860045476"/>
                  </a:ext>
                </a:extLst>
              </a:tr>
              <a:tr h="326538">
                <a:tc>
                  <a:txBody>
                    <a:bodyPr/>
                    <a:lstStyle/>
                    <a:p>
                      <a:pPr algn="ctr">
                        <a:spcAft>
                          <a:spcPts val="0"/>
                        </a:spcAft>
                      </a:pPr>
                      <a:r>
                        <a:rPr lang="ru-RU" sz="1400">
                          <a:effectLst/>
                        </a:rPr>
                        <a:t>131</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6</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28</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14</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14</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dirty="0">
                          <a:effectLst/>
                        </a:rPr>
                        <a:t>12</a:t>
                      </a:r>
                      <a:endParaRPr lang="ru-RU" sz="1400" dirty="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3467116436"/>
                  </a:ext>
                </a:extLst>
              </a:tr>
            </a:tbl>
          </a:graphicData>
        </a:graphic>
      </p:graphicFrame>
    </p:spTree>
    <p:extLst>
      <p:ext uri="{BB962C8B-B14F-4D97-AF65-F5344CB8AC3E}">
        <p14:creationId xmlns:p14="http://schemas.microsoft.com/office/powerpoint/2010/main" val="13340076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AAF2E7-2243-BE4D-980F-D64E3BD5DA9C}"/>
              </a:ext>
            </a:extLst>
          </p:cNvPr>
          <p:cNvSpPr>
            <a:spLocks noGrp="1"/>
          </p:cNvSpPr>
          <p:nvPr>
            <p:ph type="title"/>
          </p:nvPr>
        </p:nvSpPr>
        <p:spPr>
          <a:xfrm>
            <a:off x="467544" y="260648"/>
            <a:ext cx="8229600" cy="990600"/>
          </a:xfrm>
        </p:spPr>
        <p:txBody>
          <a:bodyPr>
            <a:normAutofit/>
          </a:bodyPr>
          <a:lstStyle/>
          <a:p>
            <a:r>
              <a:rPr lang="ru-RU" sz="2800" b="1" dirty="0">
                <a:solidFill>
                  <a:srgbClr val="C00000"/>
                </a:solidFill>
              </a:rPr>
              <a:t>Английский язык ДР-10</a:t>
            </a:r>
            <a:r>
              <a:rPr lang="ru-RU" sz="2800" dirty="0">
                <a:solidFill>
                  <a:srgbClr val="C00000"/>
                </a:solidFill>
              </a:rPr>
              <a:t> </a:t>
            </a:r>
          </a:p>
        </p:txBody>
      </p:sp>
      <p:pic>
        <p:nvPicPr>
          <p:cNvPr id="4" name="img2.png">
            <a:extLst>
              <a:ext uri="{FF2B5EF4-FFF2-40B4-BE49-F238E27FC236}">
                <a16:creationId xmlns:a16="http://schemas.microsoft.com/office/drawing/2014/main" id="{9B9603A7-DAEA-EE40-8E82-4F038532AFEB}"/>
              </a:ext>
            </a:extLst>
          </p:cNvPr>
          <p:cNvPicPr>
            <a:picLocks noGrp="1"/>
          </p:cNvPicPr>
          <p:nvPr>
            <p:ph idx="1"/>
          </p:nvPr>
        </p:nvPicPr>
        <p:blipFill>
          <a:blip r:embed="rId3" cstate="print"/>
          <a:stretch>
            <a:fillRect/>
          </a:stretch>
        </p:blipFill>
        <p:spPr>
          <a:xfrm>
            <a:off x="467544" y="1251248"/>
            <a:ext cx="8229600" cy="2641158"/>
          </a:xfrm>
          <a:prstGeom prst="rect">
            <a:avLst/>
          </a:prstGeom>
        </p:spPr>
      </p:pic>
      <p:graphicFrame>
        <p:nvGraphicFramePr>
          <p:cNvPr id="7" name="Таблица 6">
            <a:extLst>
              <a:ext uri="{FF2B5EF4-FFF2-40B4-BE49-F238E27FC236}">
                <a16:creationId xmlns:a16="http://schemas.microsoft.com/office/drawing/2014/main" id="{5D47D6CD-C30E-234E-B9BC-8BB5F04A5793}"/>
              </a:ext>
            </a:extLst>
          </p:cNvPr>
          <p:cNvGraphicFramePr>
            <a:graphicFrameLocks noGrp="1"/>
          </p:cNvGraphicFramePr>
          <p:nvPr>
            <p:extLst>
              <p:ext uri="{D42A27DB-BD31-4B8C-83A1-F6EECF244321}">
                <p14:modId xmlns:p14="http://schemas.microsoft.com/office/powerpoint/2010/main" val="1425999028"/>
              </p:ext>
            </p:extLst>
          </p:nvPr>
        </p:nvGraphicFramePr>
        <p:xfrm>
          <a:off x="684176" y="4581128"/>
          <a:ext cx="7653536" cy="1625322"/>
        </p:xfrm>
        <a:graphic>
          <a:graphicData uri="http://schemas.openxmlformats.org/drawingml/2006/table">
            <a:tbl>
              <a:tblPr firstRow="1" firstCol="1" bandRow="1">
                <a:tableStyleId>{5C22544A-7EE6-4342-B048-85BDC9FD1C3A}</a:tableStyleId>
              </a:tblPr>
              <a:tblGrid>
                <a:gridCol w="1169768">
                  <a:extLst>
                    <a:ext uri="{9D8B030D-6E8A-4147-A177-3AD203B41FA5}">
                      <a16:colId xmlns:a16="http://schemas.microsoft.com/office/drawing/2014/main" val="3562377210"/>
                    </a:ext>
                  </a:extLst>
                </a:gridCol>
                <a:gridCol w="1291524">
                  <a:extLst>
                    <a:ext uri="{9D8B030D-6E8A-4147-A177-3AD203B41FA5}">
                      <a16:colId xmlns:a16="http://schemas.microsoft.com/office/drawing/2014/main" val="812857734"/>
                    </a:ext>
                  </a:extLst>
                </a:gridCol>
                <a:gridCol w="1357259">
                  <a:extLst>
                    <a:ext uri="{9D8B030D-6E8A-4147-A177-3AD203B41FA5}">
                      <a16:colId xmlns:a16="http://schemas.microsoft.com/office/drawing/2014/main" val="1983683203"/>
                    </a:ext>
                  </a:extLst>
                </a:gridCol>
                <a:gridCol w="1169020">
                  <a:extLst>
                    <a:ext uri="{9D8B030D-6E8A-4147-A177-3AD203B41FA5}">
                      <a16:colId xmlns:a16="http://schemas.microsoft.com/office/drawing/2014/main" val="1230757978"/>
                    </a:ext>
                  </a:extLst>
                </a:gridCol>
                <a:gridCol w="1495450">
                  <a:extLst>
                    <a:ext uri="{9D8B030D-6E8A-4147-A177-3AD203B41FA5}">
                      <a16:colId xmlns:a16="http://schemas.microsoft.com/office/drawing/2014/main" val="4182328356"/>
                    </a:ext>
                  </a:extLst>
                </a:gridCol>
                <a:gridCol w="1170515">
                  <a:extLst>
                    <a:ext uri="{9D8B030D-6E8A-4147-A177-3AD203B41FA5}">
                      <a16:colId xmlns:a16="http://schemas.microsoft.com/office/drawing/2014/main" val="2855448062"/>
                    </a:ext>
                  </a:extLst>
                </a:gridCol>
              </a:tblGrid>
              <a:tr h="1252598">
                <a:tc>
                  <a:txBody>
                    <a:bodyPr/>
                    <a:lstStyle/>
                    <a:p>
                      <a:pPr algn="ctr">
                        <a:spcAft>
                          <a:spcPts val="0"/>
                        </a:spcAft>
                      </a:pPr>
                      <a:r>
                        <a:rPr lang="ru-RU" sz="1200">
                          <a:effectLst/>
                        </a:rPr>
                        <a:t>Количество участников</a:t>
                      </a:r>
                      <a:endParaRPr lang="ru-RU" sz="10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200">
                          <a:effectLst/>
                        </a:rPr>
                        <a:t>Минимальный первичный балл</a:t>
                      </a:r>
                      <a:endParaRPr lang="ru-RU" sz="10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200">
                          <a:effectLst/>
                        </a:rPr>
                        <a:t>Максимальный первичный балл</a:t>
                      </a:r>
                      <a:endParaRPr lang="ru-RU" sz="10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200">
                          <a:effectLst/>
                        </a:rPr>
                        <a:t>Медиана первичных баллов</a:t>
                      </a:r>
                      <a:endParaRPr lang="ru-RU" sz="10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200">
                          <a:effectLst/>
                        </a:rPr>
                        <a:t>Среднее арифметическое первичных баллов</a:t>
                      </a:r>
                      <a:endParaRPr lang="ru-RU" sz="10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200">
                          <a:effectLst/>
                        </a:rPr>
                        <a:t>Мода</a:t>
                      </a:r>
                      <a:endParaRPr lang="ru-RU" sz="1000">
                        <a:effectLst/>
                      </a:endParaRPr>
                    </a:p>
                    <a:p>
                      <a:pPr algn="ctr">
                        <a:spcAft>
                          <a:spcPts val="0"/>
                        </a:spcAft>
                      </a:pPr>
                      <a:r>
                        <a:rPr lang="ru-RU" sz="1200">
                          <a:effectLst/>
                        </a:rPr>
                        <a:t>(наибольшая из всех возможных)</a:t>
                      </a:r>
                      <a:endParaRPr lang="ru-RU" sz="1000">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693244942"/>
                  </a:ext>
                </a:extLst>
              </a:tr>
              <a:tr h="372724">
                <a:tc>
                  <a:txBody>
                    <a:bodyPr/>
                    <a:lstStyle/>
                    <a:p>
                      <a:pPr algn="ctr">
                        <a:spcAft>
                          <a:spcPts val="0"/>
                        </a:spcAft>
                      </a:pPr>
                      <a:r>
                        <a:rPr lang="ru-RU" sz="1200">
                          <a:effectLst/>
                        </a:rPr>
                        <a:t>23</a:t>
                      </a:r>
                      <a:endParaRPr lang="ru-RU" sz="1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200">
                          <a:effectLst/>
                        </a:rPr>
                        <a:t>19</a:t>
                      </a:r>
                      <a:endParaRPr lang="ru-RU" sz="1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200">
                          <a:effectLst/>
                        </a:rPr>
                        <a:t>66</a:t>
                      </a:r>
                      <a:endParaRPr lang="ru-RU" sz="1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200">
                          <a:effectLst/>
                        </a:rPr>
                        <a:t>45</a:t>
                      </a:r>
                      <a:endParaRPr lang="ru-RU" sz="1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200">
                          <a:effectLst/>
                        </a:rPr>
                        <a:t>45</a:t>
                      </a:r>
                      <a:endParaRPr lang="ru-RU" sz="1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200" dirty="0">
                          <a:effectLst/>
                        </a:rPr>
                        <a:t>45</a:t>
                      </a:r>
                      <a:endParaRPr lang="ru-RU" sz="1000" dirty="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3419900172"/>
                  </a:ext>
                </a:extLst>
              </a:tr>
            </a:tbl>
          </a:graphicData>
        </a:graphic>
      </p:graphicFrame>
      <p:sp>
        <p:nvSpPr>
          <p:cNvPr id="8" name="Прямоугольник 7">
            <a:extLst>
              <a:ext uri="{FF2B5EF4-FFF2-40B4-BE49-F238E27FC236}">
                <a16:creationId xmlns:a16="http://schemas.microsoft.com/office/drawing/2014/main" id="{EED58C9E-8E73-FF45-AFDB-F24EA3D65A3E}"/>
              </a:ext>
            </a:extLst>
          </p:cNvPr>
          <p:cNvSpPr/>
          <p:nvPr/>
        </p:nvSpPr>
        <p:spPr>
          <a:xfrm>
            <a:off x="1819164" y="3892406"/>
            <a:ext cx="5526360" cy="369332"/>
          </a:xfrm>
          <a:prstGeom prst="rect">
            <a:avLst/>
          </a:prstGeom>
        </p:spPr>
        <p:txBody>
          <a:bodyPr wrap="square">
            <a:spAutoFit/>
          </a:bodyPr>
          <a:lstStyle/>
          <a:p>
            <a:r>
              <a:rPr lang="ru-RU" b="1" dirty="0">
                <a:solidFill>
                  <a:srgbClr val="000000"/>
                </a:solidFill>
                <a:latin typeface="Arial" panose="020B0604020202020204" pitchFamily="34" charset="0"/>
                <a:ea typeface="Arial" panose="020B0604020202020204" pitchFamily="34" charset="0"/>
                <a:cs typeface="Times New Roman" panose="02020603050405020304" pitchFamily="18" charset="0"/>
              </a:rPr>
              <a:t>Основные статистические показатели ДР-10</a:t>
            </a:r>
            <a:r>
              <a:rPr lang="ru-RU" dirty="0"/>
              <a:t> </a:t>
            </a:r>
          </a:p>
        </p:txBody>
      </p:sp>
    </p:spTree>
    <p:extLst>
      <p:ext uri="{BB962C8B-B14F-4D97-AF65-F5344CB8AC3E}">
        <p14:creationId xmlns:p14="http://schemas.microsoft.com/office/powerpoint/2010/main" val="20441363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69424C-7E93-9349-98D6-5D1BDADB182F}"/>
              </a:ext>
            </a:extLst>
          </p:cNvPr>
          <p:cNvSpPr>
            <a:spLocks noGrp="1"/>
          </p:cNvSpPr>
          <p:nvPr>
            <p:ph type="title"/>
          </p:nvPr>
        </p:nvSpPr>
        <p:spPr/>
        <p:txBody>
          <a:bodyPr>
            <a:normAutofit/>
          </a:bodyPr>
          <a:lstStyle/>
          <a:p>
            <a:r>
              <a:rPr lang="ru-RU" sz="2800" b="1" dirty="0">
                <a:solidFill>
                  <a:srgbClr val="C00000"/>
                </a:solidFill>
              </a:rPr>
              <a:t>Биология ДР-10</a:t>
            </a:r>
            <a:r>
              <a:rPr lang="ru-RU" sz="2800" dirty="0">
                <a:solidFill>
                  <a:srgbClr val="C00000"/>
                </a:solidFill>
              </a:rPr>
              <a:t> </a:t>
            </a:r>
          </a:p>
        </p:txBody>
      </p:sp>
      <p:pic>
        <p:nvPicPr>
          <p:cNvPr id="4" name="img2.png">
            <a:extLst>
              <a:ext uri="{FF2B5EF4-FFF2-40B4-BE49-F238E27FC236}">
                <a16:creationId xmlns:a16="http://schemas.microsoft.com/office/drawing/2014/main" id="{4B729399-4806-2F42-8CD9-66009EF908EE}"/>
              </a:ext>
            </a:extLst>
          </p:cNvPr>
          <p:cNvPicPr>
            <a:picLocks noGrp="1"/>
          </p:cNvPicPr>
          <p:nvPr>
            <p:ph idx="1"/>
          </p:nvPr>
        </p:nvPicPr>
        <p:blipFill>
          <a:blip r:embed="rId3" cstate="print"/>
          <a:stretch>
            <a:fillRect/>
          </a:stretch>
        </p:blipFill>
        <p:spPr>
          <a:xfrm>
            <a:off x="457200" y="1268760"/>
            <a:ext cx="8229600" cy="2296070"/>
          </a:xfrm>
          <a:prstGeom prst="rect">
            <a:avLst/>
          </a:prstGeom>
        </p:spPr>
      </p:pic>
      <p:graphicFrame>
        <p:nvGraphicFramePr>
          <p:cNvPr id="5" name="Таблица 4">
            <a:extLst>
              <a:ext uri="{FF2B5EF4-FFF2-40B4-BE49-F238E27FC236}">
                <a16:creationId xmlns:a16="http://schemas.microsoft.com/office/drawing/2014/main" id="{A4964275-9F45-5446-BC38-7CE6852C5A14}"/>
              </a:ext>
            </a:extLst>
          </p:cNvPr>
          <p:cNvGraphicFramePr>
            <a:graphicFrameLocks noGrp="1"/>
          </p:cNvGraphicFramePr>
          <p:nvPr>
            <p:extLst>
              <p:ext uri="{D42A27DB-BD31-4B8C-83A1-F6EECF244321}">
                <p14:modId xmlns:p14="http://schemas.microsoft.com/office/powerpoint/2010/main" val="1305945445"/>
              </p:ext>
            </p:extLst>
          </p:nvPr>
        </p:nvGraphicFramePr>
        <p:xfrm>
          <a:off x="683568" y="4437112"/>
          <a:ext cx="7560840" cy="1509461"/>
        </p:xfrm>
        <a:graphic>
          <a:graphicData uri="http://schemas.openxmlformats.org/drawingml/2006/table">
            <a:tbl>
              <a:tblPr>
                <a:tableStyleId>{5C22544A-7EE6-4342-B048-85BDC9FD1C3A}</a:tableStyleId>
              </a:tblPr>
              <a:tblGrid>
                <a:gridCol w="1155999">
                  <a:extLst>
                    <a:ext uri="{9D8B030D-6E8A-4147-A177-3AD203B41FA5}">
                      <a16:colId xmlns:a16="http://schemas.microsoft.com/office/drawing/2014/main" val="3671293746"/>
                    </a:ext>
                  </a:extLst>
                </a:gridCol>
                <a:gridCol w="1275509">
                  <a:extLst>
                    <a:ext uri="{9D8B030D-6E8A-4147-A177-3AD203B41FA5}">
                      <a16:colId xmlns:a16="http://schemas.microsoft.com/office/drawing/2014/main" val="3639878818"/>
                    </a:ext>
                  </a:extLst>
                </a:gridCol>
                <a:gridCol w="1340428">
                  <a:extLst>
                    <a:ext uri="{9D8B030D-6E8A-4147-A177-3AD203B41FA5}">
                      <a16:colId xmlns:a16="http://schemas.microsoft.com/office/drawing/2014/main" val="406308095"/>
                    </a:ext>
                  </a:extLst>
                </a:gridCol>
                <a:gridCol w="1155262">
                  <a:extLst>
                    <a:ext uri="{9D8B030D-6E8A-4147-A177-3AD203B41FA5}">
                      <a16:colId xmlns:a16="http://schemas.microsoft.com/office/drawing/2014/main" val="2935005988"/>
                    </a:ext>
                  </a:extLst>
                </a:gridCol>
                <a:gridCol w="1476905">
                  <a:extLst>
                    <a:ext uri="{9D8B030D-6E8A-4147-A177-3AD203B41FA5}">
                      <a16:colId xmlns:a16="http://schemas.microsoft.com/office/drawing/2014/main" val="1492931897"/>
                    </a:ext>
                  </a:extLst>
                </a:gridCol>
                <a:gridCol w="1156737">
                  <a:extLst>
                    <a:ext uri="{9D8B030D-6E8A-4147-A177-3AD203B41FA5}">
                      <a16:colId xmlns:a16="http://schemas.microsoft.com/office/drawing/2014/main" val="892171553"/>
                    </a:ext>
                  </a:extLst>
                </a:gridCol>
              </a:tblGrid>
              <a:tr h="1080120">
                <a:tc>
                  <a:txBody>
                    <a:bodyPr/>
                    <a:lstStyle/>
                    <a:p>
                      <a:pPr algn="ctr">
                        <a:spcAft>
                          <a:spcPts val="0"/>
                        </a:spcAft>
                      </a:pPr>
                      <a:r>
                        <a:rPr lang="ru-RU" sz="1400" dirty="0">
                          <a:effectLst/>
                        </a:rPr>
                        <a:t>Количество участников</a:t>
                      </a:r>
                      <a:endParaRPr lang="ru-RU" sz="1400" dirty="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Минимальный первичный балл</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Максимальный первичный балл</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Медиана первичных баллов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Среднее арифметическое первичных баллов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Мода</a:t>
                      </a:r>
                    </a:p>
                    <a:p>
                      <a:pPr algn="ctr">
                        <a:spcAft>
                          <a:spcPts val="0"/>
                        </a:spcAft>
                      </a:pPr>
                      <a:r>
                        <a:rPr lang="ru-RU" sz="1400">
                          <a:effectLst/>
                        </a:rPr>
                        <a:t>(наибольшая из всех возможных)</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1910439503"/>
                  </a:ext>
                </a:extLst>
              </a:tr>
              <a:tr h="429341">
                <a:tc>
                  <a:txBody>
                    <a:bodyPr/>
                    <a:lstStyle/>
                    <a:p>
                      <a:pPr algn="ctr">
                        <a:spcAft>
                          <a:spcPts val="0"/>
                        </a:spcAft>
                      </a:pPr>
                      <a:r>
                        <a:rPr lang="ru-RU" sz="1400">
                          <a:effectLst/>
                        </a:rPr>
                        <a:t>27</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12</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41</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24</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24</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dirty="0">
                          <a:effectLst/>
                        </a:rPr>
                        <a:t>24</a:t>
                      </a:r>
                      <a:endParaRPr lang="ru-RU" sz="1400" dirty="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2281190033"/>
                  </a:ext>
                </a:extLst>
              </a:tr>
            </a:tbl>
          </a:graphicData>
        </a:graphic>
      </p:graphicFrame>
      <p:sp>
        <p:nvSpPr>
          <p:cNvPr id="6" name="Прямоугольник 5">
            <a:extLst>
              <a:ext uri="{FF2B5EF4-FFF2-40B4-BE49-F238E27FC236}">
                <a16:creationId xmlns:a16="http://schemas.microsoft.com/office/drawing/2014/main" id="{22D3420E-7798-A44E-97B1-8487FFF4E2CF}"/>
              </a:ext>
            </a:extLst>
          </p:cNvPr>
          <p:cNvSpPr/>
          <p:nvPr/>
        </p:nvSpPr>
        <p:spPr>
          <a:xfrm>
            <a:off x="1819164" y="3892406"/>
            <a:ext cx="5526360" cy="369332"/>
          </a:xfrm>
          <a:prstGeom prst="rect">
            <a:avLst/>
          </a:prstGeom>
        </p:spPr>
        <p:txBody>
          <a:bodyPr wrap="square">
            <a:spAutoFit/>
          </a:bodyPr>
          <a:lstStyle/>
          <a:p>
            <a:r>
              <a:rPr lang="ru-RU" b="1" dirty="0">
                <a:solidFill>
                  <a:srgbClr val="000000"/>
                </a:solidFill>
                <a:latin typeface="Arial" panose="020B0604020202020204" pitchFamily="34" charset="0"/>
                <a:ea typeface="Arial" panose="020B0604020202020204" pitchFamily="34" charset="0"/>
                <a:cs typeface="Times New Roman" panose="02020603050405020304" pitchFamily="18" charset="0"/>
              </a:rPr>
              <a:t>Основные статистические показатели ДР-10</a:t>
            </a:r>
            <a:r>
              <a:rPr lang="ru-RU" dirty="0"/>
              <a:t> </a:t>
            </a:r>
          </a:p>
        </p:txBody>
      </p:sp>
    </p:spTree>
    <p:extLst>
      <p:ext uri="{BB962C8B-B14F-4D97-AF65-F5344CB8AC3E}">
        <p14:creationId xmlns:p14="http://schemas.microsoft.com/office/powerpoint/2010/main" val="3476471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AE75C6-1B90-2841-9C3B-741450B8385B}"/>
              </a:ext>
            </a:extLst>
          </p:cNvPr>
          <p:cNvSpPr>
            <a:spLocks noGrp="1"/>
          </p:cNvSpPr>
          <p:nvPr>
            <p:ph type="title"/>
          </p:nvPr>
        </p:nvSpPr>
        <p:spPr/>
        <p:txBody>
          <a:bodyPr>
            <a:normAutofit/>
          </a:bodyPr>
          <a:lstStyle/>
          <a:p>
            <a:r>
              <a:rPr lang="ru-RU" sz="2800" b="1" dirty="0">
                <a:solidFill>
                  <a:srgbClr val="C00000"/>
                </a:solidFill>
              </a:rPr>
              <a:t>География ДР-10</a:t>
            </a:r>
            <a:r>
              <a:rPr lang="ru-RU" sz="2800" dirty="0">
                <a:solidFill>
                  <a:srgbClr val="C00000"/>
                </a:solidFill>
              </a:rPr>
              <a:t> </a:t>
            </a:r>
          </a:p>
        </p:txBody>
      </p:sp>
      <p:pic>
        <p:nvPicPr>
          <p:cNvPr id="4" name="img2.png">
            <a:extLst>
              <a:ext uri="{FF2B5EF4-FFF2-40B4-BE49-F238E27FC236}">
                <a16:creationId xmlns:a16="http://schemas.microsoft.com/office/drawing/2014/main" id="{CE81BEC5-69EA-414D-BDDB-AA3603BACAA0}"/>
              </a:ext>
            </a:extLst>
          </p:cNvPr>
          <p:cNvPicPr>
            <a:picLocks noGrp="1"/>
          </p:cNvPicPr>
          <p:nvPr>
            <p:ph idx="1"/>
          </p:nvPr>
        </p:nvPicPr>
        <p:blipFill>
          <a:blip r:embed="rId3" cstate="print"/>
          <a:stretch>
            <a:fillRect/>
          </a:stretch>
        </p:blipFill>
        <p:spPr>
          <a:xfrm>
            <a:off x="487832" y="1340768"/>
            <a:ext cx="8229600" cy="2296070"/>
          </a:xfrm>
          <a:prstGeom prst="rect">
            <a:avLst/>
          </a:prstGeom>
        </p:spPr>
      </p:pic>
      <p:graphicFrame>
        <p:nvGraphicFramePr>
          <p:cNvPr id="5" name="Таблица 4">
            <a:extLst>
              <a:ext uri="{FF2B5EF4-FFF2-40B4-BE49-F238E27FC236}">
                <a16:creationId xmlns:a16="http://schemas.microsoft.com/office/drawing/2014/main" id="{0F1BB9A0-45F2-9842-A70A-943DB6C6357F}"/>
              </a:ext>
            </a:extLst>
          </p:cNvPr>
          <p:cNvGraphicFramePr>
            <a:graphicFrameLocks noGrp="1"/>
          </p:cNvGraphicFramePr>
          <p:nvPr>
            <p:extLst>
              <p:ext uri="{D42A27DB-BD31-4B8C-83A1-F6EECF244321}">
                <p14:modId xmlns:p14="http://schemas.microsoft.com/office/powerpoint/2010/main" val="351773049"/>
              </p:ext>
            </p:extLst>
          </p:nvPr>
        </p:nvGraphicFramePr>
        <p:xfrm>
          <a:off x="750203" y="4581128"/>
          <a:ext cx="7704858" cy="1505074"/>
        </p:xfrm>
        <a:graphic>
          <a:graphicData uri="http://schemas.openxmlformats.org/drawingml/2006/table">
            <a:tbl>
              <a:tblPr>
                <a:tableStyleId>{5C22544A-7EE6-4342-B048-85BDC9FD1C3A}</a:tableStyleId>
              </a:tblPr>
              <a:tblGrid>
                <a:gridCol w="1178019">
                  <a:extLst>
                    <a:ext uri="{9D8B030D-6E8A-4147-A177-3AD203B41FA5}">
                      <a16:colId xmlns:a16="http://schemas.microsoft.com/office/drawing/2014/main" val="3141258343"/>
                    </a:ext>
                  </a:extLst>
                </a:gridCol>
                <a:gridCol w="1299805">
                  <a:extLst>
                    <a:ext uri="{9D8B030D-6E8A-4147-A177-3AD203B41FA5}">
                      <a16:colId xmlns:a16="http://schemas.microsoft.com/office/drawing/2014/main" val="529554386"/>
                    </a:ext>
                  </a:extLst>
                </a:gridCol>
                <a:gridCol w="1365960">
                  <a:extLst>
                    <a:ext uri="{9D8B030D-6E8A-4147-A177-3AD203B41FA5}">
                      <a16:colId xmlns:a16="http://schemas.microsoft.com/office/drawing/2014/main" val="2381919170"/>
                    </a:ext>
                  </a:extLst>
                </a:gridCol>
                <a:gridCol w="1177266">
                  <a:extLst>
                    <a:ext uri="{9D8B030D-6E8A-4147-A177-3AD203B41FA5}">
                      <a16:colId xmlns:a16="http://schemas.microsoft.com/office/drawing/2014/main" val="1879552004"/>
                    </a:ext>
                  </a:extLst>
                </a:gridCol>
                <a:gridCol w="1505037">
                  <a:extLst>
                    <a:ext uri="{9D8B030D-6E8A-4147-A177-3AD203B41FA5}">
                      <a16:colId xmlns:a16="http://schemas.microsoft.com/office/drawing/2014/main" val="82421666"/>
                    </a:ext>
                  </a:extLst>
                </a:gridCol>
                <a:gridCol w="1178771">
                  <a:extLst>
                    <a:ext uri="{9D8B030D-6E8A-4147-A177-3AD203B41FA5}">
                      <a16:colId xmlns:a16="http://schemas.microsoft.com/office/drawing/2014/main" val="1672102204"/>
                    </a:ext>
                  </a:extLst>
                </a:gridCol>
              </a:tblGrid>
              <a:tr h="1165695">
                <a:tc>
                  <a:txBody>
                    <a:bodyPr/>
                    <a:lstStyle/>
                    <a:p>
                      <a:pPr algn="ctr">
                        <a:spcAft>
                          <a:spcPts val="0"/>
                        </a:spcAft>
                      </a:pPr>
                      <a:r>
                        <a:rPr lang="ru-RU" sz="1400">
                          <a:effectLst/>
                        </a:rPr>
                        <a:t>Количество участников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dirty="0">
                          <a:effectLst/>
                        </a:rPr>
                        <a:t>Минимальный первичный балл</a:t>
                      </a:r>
                      <a:endParaRPr lang="ru-RU" sz="1400" dirty="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Максимальный первичный балл</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Медиана первичных баллов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Среднее арифметическое первичных баллов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Мода</a:t>
                      </a:r>
                    </a:p>
                    <a:p>
                      <a:pPr algn="ctr">
                        <a:spcAft>
                          <a:spcPts val="0"/>
                        </a:spcAft>
                      </a:pPr>
                      <a:r>
                        <a:rPr lang="ru-RU" sz="1400">
                          <a:effectLst/>
                        </a:rPr>
                        <a:t>(наибольшая из всех возможных)</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2412718361"/>
                  </a:ext>
                </a:extLst>
              </a:tr>
              <a:tr h="339379">
                <a:tc>
                  <a:txBody>
                    <a:bodyPr/>
                    <a:lstStyle/>
                    <a:p>
                      <a:pPr algn="ctr">
                        <a:spcAft>
                          <a:spcPts val="0"/>
                        </a:spcAft>
                      </a:pPr>
                      <a:r>
                        <a:rPr lang="ru-RU" sz="1400">
                          <a:effectLst/>
                        </a:rPr>
                        <a:t>24</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8</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26</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17</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16</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dirty="0">
                          <a:effectLst/>
                        </a:rPr>
                        <a:t>10</a:t>
                      </a:r>
                      <a:endParaRPr lang="ru-RU" sz="1400" dirty="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2098580300"/>
                  </a:ext>
                </a:extLst>
              </a:tr>
            </a:tbl>
          </a:graphicData>
        </a:graphic>
      </p:graphicFrame>
      <p:sp>
        <p:nvSpPr>
          <p:cNvPr id="6" name="Прямоугольник 5">
            <a:extLst>
              <a:ext uri="{FF2B5EF4-FFF2-40B4-BE49-F238E27FC236}">
                <a16:creationId xmlns:a16="http://schemas.microsoft.com/office/drawing/2014/main" id="{5E8C575E-F8D5-934C-908F-6C0CF1BB7B6D}"/>
              </a:ext>
            </a:extLst>
          </p:cNvPr>
          <p:cNvSpPr/>
          <p:nvPr/>
        </p:nvSpPr>
        <p:spPr>
          <a:xfrm>
            <a:off x="1819164" y="3892406"/>
            <a:ext cx="5526360" cy="369332"/>
          </a:xfrm>
          <a:prstGeom prst="rect">
            <a:avLst/>
          </a:prstGeom>
        </p:spPr>
        <p:txBody>
          <a:bodyPr wrap="square">
            <a:spAutoFit/>
          </a:bodyPr>
          <a:lstStyle/>
          <a:p>
            <a:r>
              <a:rPr lang="ru-RU" b="1" dirty="0">
                <a:solidFill>
                  <a:srgbClr val="000000"/>
                </a:solidFill>
                <a:latin typeface="Arial" panose="020B0604020202020204" pitchFamily="34" charset="0"/>
                <a:ea typeface="Arial" panose="020B0604020202020204" pitchFamily="34" charset="0"/>
                <a:cs typeface="Times New Roman" panose="02020603050405020304" pitchFamily="18" charset="0"/>
              </a:rPr>
              <a:t>Основные статистические показатели ДР-10</a:t>
            </a:r>
            <a:r>
              <a:rPr lang="ru-RU" dirty="0"/>
              <a:t> </a:t>
            </a:r>
          </a:p>
        </p:txBody>
      </p:sp>
    </p:spTree>
    <p:extLst>
      <p:ext uri="{BB962C8B-B14F-4D97-AF65-F5344CB8AC3E}">
        <p14:creationId xmlns:p14="http://schemas.microsoft.com/office/powerpoint/2010/main" val="14405246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5A1E41-6B8A-5943-A9A7-F1DC5097179A}"/>
              </a:ext>
            </a:extLst>
          </p:cNvPr>
          <p:cNvSpPr>
            <a:spLocks noGrp="1"/>
          </p:cNvSpPr>
          <p:nvPr>
            <p:ph type="title"/>
          </p:nvPr>
        </p:nvSpPr>
        <p:spPr/>
        <p:txBody>
          <a:bodyPr>
            <a:normAutofit/>
          </a:bodyPr>
          <a:lstStyle/>
          <a:p>
            <a:r>
              <a:rPr lang="ru-RU" sz="2800" b="1" dirty="0">
                <a:solidFill>
                  <a:srgbClr val="C00000"/>
                </a:solidFill>
              </a:rPr>
              <a:t>Информатика ДР-10</a:t>
            </a:r>
            <a:r>
              <a:rPr lang="ru-RU" sz="2800" dirty="0">
                <a:solidFill>
                  <a:srgbClr val="C00000"/>
                </a:solidFill>
              </a:rPr>
              <a:t> </a:t>
            </a:r>
          </a:p>
        </p:txBody>
      </p:sp>
      <p:pic>
        <p:nvPicPr>
          <p:cNvPr id="4" name="img2.png">
            <a:extLst>
              <a:ext uri="{FF2B5EF4-FFF2-40B4-BE49-F238E27FC236}">
                <a16:creationId xmlns:a16="http://schemas.microsoft.com/office/drawing/2014/main" id="{0BD7D111-35AD-D54A-A966-5BC233C8D56D}"/>
              </a:ext>
            </a:extLst>
          </p:cNvPr>
          <p:cNvPicPr>
            <a:picLocks noGrp="1"/>
          </p:cNvPicPr>
          <p:nvPr>
            <p:ph idx="1"/>
          </p:nvPr>
        </p:nvPicPr>
        <p:blipFill>
          <a:blip r:embed="rId3" cstate="print"/>
          <a:stretch>
            <a:fillRect/>
          </a:stretch>
        </p:blipFill>
        <p:spPr>
          <a:xfrm>
            <a:off x="457200" y="1524000"/>
            <a:ext cx="8229600" cy="2296070"/>
          </a:xfrm>
          <a:prstGeom prst="rect">
            <a:avLst/>
          </a:prstGeom>
        </p:spPr>
      </p:pic>
      <p:graphicFrame>
        <p:nvGraphicFramePr>
          <p:cNvPr id="5" name="Таблица 4">
            <a:extLst>
              <a:ext uri="{FF2B5EF4-FFF2-40B4-BE49-F238E27FC236}">
                <a16:creationId xmlns:a16="http://schemas.microsoft.com/office/drawing/2014/main" id="{2DF2E172-25E6-794F-844E-E1D225C091A7}"/>
              </a:ext>
            </a:extLst>
          </p:cNvPr>
          <p:cNvGraphicFramePr>
            <a:graphicFrameLocks noGrp="1"/>
          </p:cNvGraphicFramePr>
          <p:nvPr>
            <p:extLst>
              <p:ext uri="{D42A27DB-BD31-4B8C-83A1-F6EECF244321}">
                <p14:modId xmlns:p14="http://schemas.microsoft.com/office/powerpoint/2010/main" val="2430839003"/>
              </p:ext>
            </p:extLst>
          </p:nvPr>
        </p:nvGraphicFramePr>
        <p:xfrm>
          <a:off x="606388" y="4798457"/>
          <a:ext cx="7931224" cy="1165860"/>
        </p:xfrm>
        <a:graphic>
          <a:graphicData uri="http://schemas.openxmlformats.org/drawingml/2006/table">
            <a:tbl>
              <a:tblPr>
                <a:tableStyleId>{5C22544A-7EE6-4342-B048-85BDC9FD1C3A}</a:tableStyleId>
              </a:tblPr>
              <a:tblGrid>
                <a:gridCol w="1212628">
                  <a:extLst>
                    <a:ext uri="{9D8B030D-6E8A-4147-A177-3AD203B41FA5}">
                      <a16:colId xmlns:a16="http://schemas.microsoft.com/office/drawing/2014/main" val="1240985623"/>
                    </a:ext>
                  </a:extLst>
                </a:gridCol>
                <a:gridCol w="1337993">
                  <a:extLst>
                    <a:ext uri="{9D8B030D-6E8A-4147-A177-3AD203B41FA5}">
                      <a16:colId xmlns:a16="http://schemas.microsoft.com/office/drawing/2014/main" val="3155471161"/>
                    </a:ext>
                  </a:extLst>
                </a:gridCol>
                <a:gridCol w="1406092">
                  <a:extLst>
                    <a:ext uri="{9D8B030D-6E8A-4147-A177-3AD203B41FA5}">
                      <a16:colId xmlns:a16="http://schemas.microsoft.com/office/drawing/2014/main" val="1795490730"/>
                    </a:ext>
                  </a:extLst>
                </a:gridCol>
                <a:gridCol w="1211854">
                  <a:extLst>
                    <a:ext uri="{9D8B030D-6E8A-4147-A177-3AD203B41FA5}">
                      <a16:colId xmlns:a16="http://schemas.microsoft.com/office/drawing/2014/main" val="2290822737"/>
                    </a:ext>
                  </a:extLst>
                </a:gridCol>
                <a:gridCol w="1549255">
                  <a:extLst>
                    <a:ext uri="{9D8B030D-6E8A-4147-A177-3AD203B41FA5}">
                      <a16:colId xmlns:a16="http://schemas.microsoft.com/office/drawing/2014/main" val="2681986484"/>
                    </a:ext>
                  </a:extLst>
                </a:gridCol>
                <a:gridCol w="1213402">
                  <a:extLst>
                    <a:ext uri="{9D8B030D-6E8A-4147-A177-3AD203B41FA5}">
                      <a16:colId xmlns:a16="http://schemas.microsoft.com/office/drawing/2014/main" val="998940700"/>
                    </a:ext>
                  </a:extLst>
                </a:gridCol>
              </a:tblGrid>
              <a:tr h="699770">
                <a:tc>
                  <a:txBody>
                    <a:bodyPr/>
                    <a:lstStyle/>
                    <a:p>
                      <a:pPr algn="ctr">
                        <a:spcAft>
                          <a:spcPts val="0"/>
                        </a:spcAft>
                      </a:pPr>
                      <a:r>
                        <a:rPr lang="ru-RU" sz="1400">
                          <a:effectLst/>
                        </a:rPr>
                        <a:t>Количество участников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Минимальный первичный балл</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Максимальный первичный балл</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Медиана первичных баллов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Среднее арифметическое первичных баллов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Мода</a:t>
                      </a:r>
                    </a:p>
                    <a:p>
                      <a:pPr algn="ctr">
                        <a:spcAft>
                          <a:spcPts val="0"/>
                        </a:spcAft>
                      </a:pPr>
                      <a:r>
                        <a:rPr lang="ru-RU" sz="1400">
                          <a:effectLst/>
                        </a:rPr>
                        <a:t>(наибольшая из всех возможных)</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3726314107"/>
                  </a:ext>
                </a:extLst>
              </a:tr>
              <a:tr h="166370">
                <a:tc>
                  <a:txBody>
                    <a:bodyPr/>
                    <a:lstStyle/>
                    <a:p>
                      <a:pPr algn="ctr">
                        <a:spcAft>
                          <a:spcPts val="0"/>
                        </a:spcAft>
                      </a:pPr>
                      <a:r>
                        <a:rPr lang="ru-RU" sz="1400">
                          <a:effectLst/>
                        </a:rPr>
                        <a:t>56</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2</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18</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9</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9</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dirty="0">
                          <a:effectLst/>
                        </a:rPr>
                        <a:t>9</a:t>
                      </a:r>
                      <a:endParaRPr lang="ru-RU" sz="1400" dirty="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3666178331"/>
                  </a:ext>
                </a:extLst>
              </a:tr>
            </a:tbl>
          </a:graphicData>
        </a:graphic>
      </p:graphicFrame>
      <p:sp>
        <p:nvSpPr>
          <p:cNvPr id="6" name="Прямоугольник 5">
            <a:extLst>
              <a:ext uri="{FF2B5EF4-FFF2-40B4-BE49-F238E27FC236}">
                <a16:creationId xmlns:a16="http://schemas.microsoft.com/office/drawing/2014/main" id="{612B1713-4994-E24B-96DC-15809018E364}"/>
              </a:ext>
            </a:extLst>
          </p:cNvPr>
          <p:cNvSpPr/>
          <p:nvPr/>
        </p:nvSpPr>
        <p:spPr>
          <a:xfrm>
            <a:off x="1808820" y="4124597"/>
            <a:ext cx="5526360" cy="369332"/>
          </a:xfrm>
          <a:prstGeom prst="rect">
            <a:avLst/>
          </a:prstGeom>
        </p:spPr>
        <p:txBody>
          <a:bodyPr wrap="square">
            <a:spAutoFit/>
          </a:bodyPr>
          <a:lstStyle/>
          <a:p>
            <a:r>
              <a:rPr lang="ru-RU" b="1" dirty="0">
                <a:solidFill>
                  <a:srgbClr val="000000"/>
                </a:solidFill>
                <a:latin typeface="Arial" panose="020B0604020202020204" pitchFamily="34" charset="0"/>
                <a:ea typeface="Arial" panose="020B0604020202020204" pitchFamily="34" charset="0"/>
                <a:cs typeface="Times New Roman" panose="02020603050405020304" pitchFamily="18" charset="0"/>
              </a:rPr>
              <a:t>Основные статистические показатели ДР-10</a:t>
            </a:r>
            <a:r>
              <a:rPr lang="ru-RU" dirty="0"/>
              <a:t> </a:t>
            </a:r>
          </a:p>
        </p:txBody>
      </p:sp>
    </p:spTree>
    <p:extLst>
      <p:ext uri="{BB962C8B-B14F-4D97-AF65-F5344CB8AC3E}">
        <p14:creationId xmlns:p14="http://schemas.microsoft.com/office/powerpoint/2010/main" val="3841759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13AC0D-292E-CF46-95A6-F4FD12E93551}"/>
              </a:ext>
            </a:extLst>
          </p:cNvPr>
          <p:cNvSpPr>
            <a:spLocks noGrp="1"/>
          </p:cNvSpPr>
          <p:nvPr>
            <p:ph type="title"/>
          </p:nvPr>
        </p:nvSpPr>
        <p:spPr/>
        <p:txBody>
          <a:bodyPr>
            <a:normAutofit/>
          </a:bodyPr>
          <a:lstStyle/>
          <a:p>
            <a:r>
              <a:rPr lang="ru-RU" sz="2800" b="1" dirty="0">
                <a:solidFill>
                  <a:srgbClr val="C00000"/>
                </a:solidFill>
              </a:rPr>
              <a:t>История ДР-10</a:t>
            </a:r>
            <a:r>
              <a:rPr lang="ru-RU" sz="2800" dirty="0">
                <a:solidFill>
                  <a:srgbClr val="C00000"/>
                </a:solidFill>
              </a:rPr>
              <a:t> </a:t>
            </a:r>
          </a:p>
        </p:txBody>
      </p:sp>
      <p:pic>
        <p:nvPicPr>
          <p:cNvPr id="4" name="img2.png">
            <a:extLst>
              <a:ext uri="{FF2B5EF4-FFF2-40B4-BE49-F238E27FC236}">
                <a16:creationId xmlns:a16="http://schemas.microsoft.com/office/drawing/2014/main" id="{0E32CAC5-93F1-B347-8E9F-03B579FAB127}"/>
              </a:ext>
            </a:extLst>
          </p:cNvPr>
          <p:cNvPicPr>
            <a:picLocks noGrp="1"/>
          </p:cNvPicPr>
          <p:nvPr>
            <p:ph idx="1"/>
          </p:nvPr>
        </p:nvPicPr>
        <p:blipFill>
          <a:blip r:embed="rId3" cstate="print"/>
          <a:stretch>
            <a:fillRect/>
          </a:stretch>
        </p:blipFill>
        <p:spPr>
          <a:xfrm>
            <a:off x="683568" y="1491916"/>
            <a:ext cx="8229600" cy="2296070"/>
          </a:xfrm>
          <a:prstGeom prst="rect">
            <a:avLst/>
          </a:prstGeom>
        </p:spPr>
      </p:pic>
      <p:sp>
        <p:nvSpPr>
          <p:cNvPr id="5" name="Прямоугольник 4">
            <a:extLst>
              <a:ext uri="{FF2B5EF4-FFF2-40B4-BE49-F238E27FC236}">
                <a16:creationId xmlns:a16="http://schemas.microsoft.com/office/drawing/2014/main" id="{6F3D593C-705E-FD4E-B98E-25CC5A94AD6A}"/>
              </a:ext>
            </a:extLst>
          </p:cNvPr>
          <p:cNvSpPr/>
          <p:nvPr/>
        </p:nvSpPr>
        <p:spPr>
          <a:xfrm>
            <a:off x="2035188" y="4346737"/>
            <a:ext cx="5526360" cy="369332"/>
          </a:xfrm>
          <a:prstGeom prst="rect">
            <a:avLst/>
          </a:prstGeom>
        </p:spPr>
        <p:txBody>
          <a:bodyPr wrap="square">
            <a:spAutoFit/>
          </a:bodyPr>
          <a:lstStyle/>
          <a:p>
            <a:r>
              <a:rPr lang="ru-RU" b="1" dirty="0">
                <a:solidFill>
                  <a:srgbClr val="000000"/>
                </a:solidFill>
                <a:latin typeface="Arial" panose="020B0604020202020204" pitchFamily="34" charset="0"/>
                <a:ea typeface="Arial" panose="020B0604020202020204" pitchFamily="34" charset="0"/>
                <a:cs typeface="Times New Roman" panose="02020603050405020304" pitchFamily="18" charset="0"/>
              </a:rPr>
              <a:t>Основные статистические показатели ДР-10</a:t>
            </a:r>
            <a:r>
              <a:rPr lang="ru-RU" dirty="0"/>
              <a:t> </a:t>
            </a:r>
          </a:p>
        </p:txBody>
      </p:sp>
      <p:graphicFrame>
        <p:nvGraphicFramePr>
          <p:cNvPr id="6" name="Таблица 5">
            <a:extLst>
              <a:ext uri="{FF2B5EF4-FFF2-40B4-BE49-F238E27FC236}">
                <a16:creationId xmlns:a16="http://schemas.microsoft.com/office/drawing/2014/main" id="{3CB3BB9C-DE65-5946-91F1-C283776ABCC2}"/>
              </a:ext>
            </a:extLst>
          </p:cNvPr>
          <p:cNvGraphicFramePr>
            <a:graphicFrameLocks noGrp="1"/>
          </p:cNvGraphicFramePr>
          <p:nvPr>
            <p:extLst>
              <p:ext uri="{D42A27DB-BD31-4B8C-83A1-F6EECF244321}">
                <p14:modId xmlns:p14="http://schemas.microsoft.com/office/powerpoint/2010/main" val="3080137773"/>
              </p:ext>
            </p:extLst>
          </p:nvPr>
        </p:nvGraphicFramePr>
        <p:xfrm>
          <a:off x="1017948" y="4869160"/>
          <a:ext cx="7560840" cy="1165860"/>
        </p:xfrm>
        <a:graphic>
          <a:graphicData uri="http://schemas.openxmlformats.org/drawingml/2006/table">
            <a:tbl>
              <a:tblPr>
                <a:tableStyleId>{5C22544A-7EE6-4342-B048-85BDC9FD1C3A}</a:tableStyleId>
              </a:tblPr>
              <a:tblGrid>
                <a:gridCol w="1155999">
                  <a:extLst>
                    <a:ext uri="{9D8B030D-6E8A-4147-A177-3AD203B41FA5}">
                      <a16:colId xmlns:a16="http://schemas.microsoft.com/office/drawing/2014/main" val="752731777"/>
                    </a:ext>
                  </a:extLst>
                </a:gridCol>
                <a:gridCol w="1275509">
                  <a:extLst>
                    <a:ext uri="{9D8B030D-6E8A-4147-A177-3AD203B41FA5}">
                      <a16:colId xmlns:a16="http://schemas.microsoft.com/office/drawing/2014/main" val="4024373167"/>
                    </a:ext>
                  </a:extLst>
                </a:gridCol>
                <a:gridCol w="1340428">
                  <a:extLst>
                    <a:ext uri="{9D8B030D-6E8A-4147-A177-3AD203B41FA5}">
                      <a16:colId xmlns:a16="http://schemas.microsoft.com/office/drawing/2014/main" val="1841750437"/>
                    </a:ext>
                  </a:extLst>
                </a:gridCol>
                <a:gridCol w="1155261">
                  <a:extLst>
                    <a:ext uri="{9D8B030D-6E8A-4147-A177-3AD203B41FA5}">
                      <a16:colId xmlns:a16="http://schemas.microsoft.com/office/drawing/2014/main" val="1067300000"/>
                    </a:ext>
                  </a:extLst>
                </a:gridCol>
                <a:gridCol w="1476906">
                  <a:extLst>
                    <a:ext uri="{9D8B030D-6E8A-4147-A177-3AD203B41FA5}">
                      <a16:colId xmlns:a16="http://schemas.microsoft.com/office/drawing/2014/main" val="3493924454"/>
                    </a:ext>
                  </a:extLst>
                </a:gridCol>
                <a:gridCol w="1156737">
                  <a:extLst>
                    <a:ext uri="{9D8B030D-6E8A-4147-A177-3AD203B41FA5}">
                      <a16:colId xmlns:a16="http://schemas.microsoft.com/office/drawing/2014/main" val="4102841664"/>
                    </a:ext>
                  </a:extLst>
                </a:gridCol>
              </a:tblGrid>
              <a:tr h="699770">
                <a:tc>
                  <a:txBody>
                    <a:bodyPr/>
                    <a:lstStyle/>
                    <a:p>
                      <a:pPr algn="ctr">
                        <a:spcAft>
                          <a:spcPts val="0"/>
                        </a:spcAft>
                      </a:pPr>
                      <a:r>
                        <a:rPr lang="ru-RU" sz="1400">
                          <a:effectLst/>
                        </a:rPr>
                        <a:t>Количество участников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Минимальный первичный балл</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Максимальный первичный балл</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Медиана первичных баллов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Среднее арифметическое первичных баллов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Мода</a:t>
                      </a:r>
                    </a:p>
                    <a:p>
                      <a:pPr algn="ctr">
                        <a:spcAft>
                          <a:spcPts val="0"/>
                        </a:spcAft>
                      </a:pPr>
                      <a:r>
                        <a:rPr lang="ru-RU" sz="1400">
                          <a:effectLst/>
                        </a:rPr>
                        <a:t>(наибольшая из всех возможных)</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156931805"/>
                  </a:ext>
                </a:extLst>
              </a:tr>
              <a:tr h="166370">
                <a:tc>
                  <a:txBody>
                    <a:bodyPr/>
                    <a:lstStyle/>
                    <a:p>
                      <a:pPr algn="ctr">
                        <a:spcAft>
                          <a:spcPts val="0"/>
                        </a:spcAft>
                      </a:pPr>
                      <a:r>
                        <a:rPr lang="ru-RU" sz="1400">
                          <a:effectLst/>
                        </a:rPr>
                        <a:t>13</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5</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29</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16</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15</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dirty="0">
                          <a:effectLst/>
                        </a:rPr>
                        <a:t>7</a:t>
                      </a:r>
                      <a:endParaRPr lang="ru-RU" sz="1400" dirty="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1540130713"/>
                  </a:ext>
                </a:extLst>
              </a:tr>
            </a:tbl>
          </a:graphicData>
        </a:graphic>
      </p:graphicFrame>
    </p:spTree>
    <p:extLst>
      <p:ext uri="{BB962C8B-B14F-4D97-AF65-F5344CB8AC3E}">
        <p14:creationId xmlns:p14="http://schemas.microsoft.com/office/powerpoint/2010/main" val="4176356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64A2AD-0ABC-E747-8D0D-138D75D7C256}"/>
              </a:ext>
            </a:extLst>
          </p:cNvPr>
          <p:cNvSpPr>
            <a:spLocks noGrp="1"/>
          </p:cNvSpPr>
          <p:nvPr>
            <p:ph type="title"/>
          </p:nvPr>
        </p:nvSpPr>
        <p:spPr>
          <a:xfrm>
            <a:off x="467544" y="692696"/>
            <a:ext cx="8229600" cy="792088"/>
          </a:xfrm>
        </p:spPr>
        <p:txBody>
          <a:bodyPr>
            <a:noAutofit/>
          </a:bodyPr>
          <a:lstStyle/>
          <a:p>
            <a:r>
              <a:rPr lang="ru-RU" sz="2000" b="1" dirty="0">
                <a:solidFill>
                  <a:srgbClr val="C00000"/>
                </a:solidFill>
              </a:rPr>
              <a:t>Анализ входного контроля качества образования обучающихся 2-х классов по русскому  языку:</a:t>
            </a:r>
            <a:br>
              <a:rPr lang="ru-RU" sz="2000" b="1" dirty="0">
                <a:solidFill>
                  <a:srgbClr val="C00000"/>
                </a:solidFill>
              </a:rPr>
            </a:br>
            <a:endParaRPr lang="ru-RU" sz="2000" dirty="0">
              <a:solidFill>
                <a:srgbClr val="C00000"/>
              </a:solidFill>
            </a:endParaRPr>
          </a:p>
        </p:txBody>
      </p:sp>
      <p:graphicFrame>
        <p:nvGraphicFramePr>
          <p:cNvPr id="9" name="Диаграмма 8">
            <a:extLst>
              <a:ext uri="{FF2B5EF4-FFF2-40B4-BE49-F238E27FC236}">
                <a16:creationId xmlns:a16="http://schemas.microsoft.com/office/drawing/2014/main" id="{F7F729A4-94C1-3144-A797-3F726D3BA975}"/>
              </a:ext>
            </a:extLst>
          </p:cNvPr>
          <p:cNvGraphicFramePr/>
          <p:nvPr>
            <p:extLst>
              <p:ext uri="{D42A27DB-BD31-4B8C-83A1-F6EECF244321}">
                <p14:modId xmlns:p14="http://schemas.microsoft.com/office/powerpoint/2010/main" val="2411745964"/>
              </p:ext>
            </p:extLst>
          </p:nvPr>
        </p:nvGraphicFramePr>
        <p:xfrm>
          <a:off x="4283968" y="2132856"/>
          <a:ext cx="4573706" cy="33123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Объект 12">
            <a:extLst>
              <a:ext uri="{FF2B5EF4-FFF2-40B4-BE49-F238E27FC236}">
                <a16:creationId xmlns:a16="http://schemas.microsoft.com/office/drawing/2014/main" id="{CDBC3558-D118-8E40-B98D-CDD02B4503DB}"/>
              </a:ext>
            </a:extLst>
          </p:cNvPr>
          <p:cNvGraphicFramePr>
            <a:graphicFrameLocks noGrp="1"/>
          </p:cNvGraphicFramePr>
          <p:nvPr>
            <p:ph idx="1"/>
            <p:extLst>
              <p:ext uri="{D42A27DB-BD31-4B8C-83A1-F6EECF244321}">
                <p14:modId xmlns:p14="http://schemas.microsoft.com/office/powerpoint/2010/main" val="647841292"/>
              </p:ext>
            </p:extLst>
          </p:nvPr>
        </p:nvGraphicFramePr>
        <p:xfrm>
          <a:off x="323529" y="1988840"/>
          <a:ext cx="3816423" cy="345638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412004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1C9D24-8AB4-594F-8DEC-DA8BAECC82CA}"/>
              </a:ext>
            </a:extLst>
          </p:cNvPr>
          <p:cNvSpPr>
            <a:spLocks noGrp="1"/>
          </p:cNvSpPr>
          <p:nvPr>
            <p:ph type="title"/>
          </p:nvPr>
        </p:nvSpPr>
        <p:spPr/>
        <p:txBody>
          <a:bodyPr>
            <a:normAutofit/>
          </a:bodyPr>
          <a:lstStyle/>
          <a:p>
            <a:r>
              <a:rPr lang="ru-RU" sz="2800" b="1" dirty="0">
                <a:solidFill>
                  <a:srgbClr val="C00000"/>
                </a:solidFill>
              </a:rPr>
              <a:t>Литература ДР-10</a:t>
            </a:r>
            <a:r>
              <a:rPr lang="ru-RU" sz="2800" dirty="0">
                <a:solidFill>
                  <a:srgbClr val="C00000"/>
                </a:solidFill>
              </a:rPr>
              <a:t> </a:t>
            </a:r>
          </a:p>
        </p:txBody>
      </p:sp>
      <p:pic>
        <p:nvPicPr>
          <p:cNvPr id="4" name="img2.png">
            <a:extLst>
              <a:ext uri="{FF2B5EF4-FFF2-40B4-BE49-F238E27FC236}">
                <a16:creationId xmlns:a16="http://schemas.microsoft.com/office/drawing/2014/main" id="{720E464E-0C02-6146-A8F7-AFBCF8604CAB}"/>
              </a:ext>
            </a:extLst>
          </p:cNvPr>
          <p:cNvPicPr>
            <a:picLocks noGrp="1"/>
          </p:cNvPicPr>
          <p:nvPr>
            <p:ph idx="1"/>
          </p:nvPr>
        </p:nvPicPr>
        <p:blipFill>
          <a:blip r:embed="rId3" cstate="print"/>
          <a:stretch>
            <a:fillRect/>
          </a:stretch>
        </p:blipFill>
        <p:spPr>
          <a:xfrm>
            <a:off x="457200" y="1524000"/>
            <a:ext cx="8229600" cy="2296070"/>
          </a:xfrm>
          <a:prstGeom prst="rect">
            <a:avLst/>
          </a:prstGeom>
        </p:spPr>
      </p:pic>
      <p:graphicFrame>
        <p:nvGraphicFramePr>
          <p:cNvPr id="5" name="Таблица 4">
            <a:extLst>
              <a:ext uri="{FF2B5EF4-FFF2-40B4-BE49-F238E27FC236}">
                <a16:creationId xmlns:a16="http://schemas.microsoft.com/office/drawing/2014/main" id="{A820E714-9094-674E-9086-1254D42D9A1B}"/>
              </a:ext>
            </a:extLst>
          </p:cNvPr>
          <p:cNvGraphicFramePr>
            <a:graphicFrameLocks noGrp="1"/>
          </p:cNvGraphicFramePr>
          <p:nvPr>
            <p:extLst>
              <p:ext uri="{D42A27DB-BD31-4B8C-83A1-F6EECF244321}">
                <p14:modId xmlns:p14="http://schemas.microsoft.com/office/powerpoint/2010/main" val="33084197"/>
              </p:ext>
            </p:extLst>
          </p:nvPr>
        </p:nvGraphicFramePr>
        <p:xfrm>
          <a:off x="678850" y="4810670"/>
          <a:ext cx="8003232" cy="1296144"/>
        </p:xfrm>
        <a:graphic>
          <a:graphicData uri="http://schemas.openxmlformats.org/drawingml/2006/table">
            <a:tbl>
              <a:tblPr>
                <a:tableStyleId>{5C22544A-7EE6-4342-B048-85BDC9FD1C3A}</a:tableStyleId>
              </a:tblPr>
              <a:tblGrid>
                <a:gridCol w="1223215">
                  <a:extLst>
                    <a:ext uri="{9D8B030D-6E8A-4147-A177-3AD203B41FA5}">
                      <a16:colId xmlns:a16="http://schemas.microsoft.com/office/drawing/2014/main" val="2098097888"/>
                    </a:ext>
                  </a:extLst>
                </a:gridCol>
                <a:gridCol w="1350535">
                  <a:extLst>
                    <a:ext uri="{9D8B030D-6E8A-4147-A177-3AD203B41FA5}">
                      <a16:colId xmlns:a16="http://schemas.microsoft.com/office/drawing/2014/main" val="4093094444"/>
                    </a:ext>
                  </a:extLst>
                </a:gridCol>
                <a:gridCol w="1419274">
                  <a:extLst>
                    <a:ext uri="{9D8B030D-6E8A-4147-A177-3AD203B41FA5}">
                      <a16:colId xmlns:a16="http://schemas.microsoft.com/office/drawing/2014/main" val="2150382729"/>
                    </a:ext>
                  </a:extLst>
                </a:gridCol>
                <a:gridCol w="1222434">
                  <a:extLst>
                    <a:ext uri="{9D8B030D-6E8A-4147-A177-3AD203B41FA5}">
                      <a16:colId xmlns:a16="http://schemas.microsoft.com/office/drawing/2014/main" val="4111364646"/>
                    </a:ext>
                  </a:extLst>
                </a:gridCol>
                <a:gridCol w="1563778">
                  <a:extLst>
                    <a:ext uri="{9D8B030D-6E8A-4147-A177-3AD203B41FA5}">
                      <a16:colId xmlns:a16="http://schemas.microsoft.com/office/drawing/2014/main" val="3213944578"/>
                    </a:ext>
                  </a:extLst>
                </a:gridCol>
                <a:gridCol w="1223996">
                  <a:extLst>
                    <a:ext uri="{9D8B030D-6E8A-4147-A177-3AD203B41FA5}">
                      <a16:colId xmlns:a16="http://schemas.microsoft.com/office/drawing/2014/main" val="2399424755"/>
                    </a:ext>
                  </a:extLst>
                </a:gridCol>
              </a:tblGrid>
              <a:tr h="1003876">
                <a:tc>
                  <a:txBody>
                    <a:bodyPr/>
                    <a:lstStyle/>
                    <a:p>
                      <a:pPr algn="ctr">
                        <a:spcAft>
                          <a:spcPts val="0"/>
                        </a:spcAft>
                      </a:pPr>
                      <a:r>
                        <a:rPr lang="ru-RU" sz="1400">
                          <a:effectLst/>
                        </a:rPr>
                        <a:t>Количество участников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Минимальный первичный балл</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Максимальный первичный балл</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Медиана первичных баллов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Среднее арифметическое первичных баллов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Мода</a:t>
                      </a:r>
                    </a:p>
                    <a:p>
                      <a:pPr algn="ctr">
                        <a:spcAft>
                          <a:spcPts val="0"/>
                        </a:spcAft>
                      </a:pPr>
                      <a:r>
                        <a:rPr lang="ru-RU" sz="1400">
                          <a:effectLst/>
                        </a:rPr>
                        <a:t>(наибольшая из всех возможных)</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120400482"/>
                  </a:ext>
                </a:extLst>
              </a:tr>
              <a:tr h="292268">
                <a:tc>
                  <a:txBody>
                    <a:bodyPr/>
                    <a:lstStyle/>
                    <a:p>
                      <a:pPr algn="ctr">
                        <a:spcAft>
                          <a:spcPts val="0"/>
                        </a:spcAft>
                      </a:pPr>
                      <a:r>
                        <a:rPr lang="ru-RU" sz="1400">
                          <a:effectLst/>
                        </a:rPr>
                        <a:t>8</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0</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35</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26</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25</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dirty="0">
                          <a:effectLst/>
                        </a:rPr>
                        <a:t>35</a:t>
                      </a:r>
                      <a:endParaRPr lang="ru-RU" sz="1400" dirty="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438736807"/>
                  </a:ext>
                </a:extLst>
              </a:tr>
            </a:tbl>
          </a:graphicData>
        </a:graphic>
      </p:graphicFrame>
      <p:sp>
        <p:nvSpPr>
          <p:cNvPr id="6" name="Прямоугольник 5">
            <a:extLst>
              <a:ext uri="{FF2B5EF4-FFF2-40B4-BE49-F238E27FC236}">
                <a16:creationId xmlns:a16="http://schemas.microsoft.com/office/drawing/2014/main" id="{220F71B0-AABD-9A42-B538-BD88860E77E4}"/>
              </a:ext>
            </a:extLst>
          </p:cNvPr>
          <p:cNvSpPr/>
          <p:nvPr/>
        </p:nvSpPr>
        <p:spPr>
          <a:xfrm>
            <a:off x="2035188" y="4346737"/>
            <a:ext cx="5526360" cy="369332"/>
          </a:xfrm>
          <a:prstGeom prst="rect">
            <a:avLst/>
          </a:prstGeom>
        </p:spPr>
        <p:txBody>
          <a:bodyPr wrap="square">
            <a:spAutoFit/>
          </a:bodyPr>
          <a:lstStyle/>
          <a:p>
            <a:r>
              <a:rPr lang="ru-RU" b="1" dirty="0">
                <a:solidFill>
                  <a:srgbClr val="000000"/>
                </a:solidFill>
                <a:latin typeface="Arial" panose="020B0604020202020204" pitchFamily="34" charset="0"/>
                <a:ea typeface="Arial" panose="020B0604020202020204" pitchFamily="34" charset="0"/>
                <a:cs typeface="Times New Roman" panose="02020603050405020304" pitchFamily="18" charset="0"/>
              </a:rPr>
              <a:t>Основные статистические показатели ДР-10</a:t>
            </a:r>
            <a:r>
              <a:rPr lang="ru-RU" dirty="0"/>
              <a:t> </a:t>
            </a:r>
          </a:p>
        </p:txBody>
      </p:sp>
      <p:sp>
        <p:nvSpPr>
          <p:cNvPr id="7" name="Прямоугольник 6">
            <a:extLst>
              <a:ext uri="{FF2B5EF4-FFF2-40B4-BE49-F238E27FC236}">
                <a16:creationId xmlns:a16="http://schemas.microsoft.com/office/drawing/2014/main" id="{38A8C58B-A50F-9844-9C9F-918648DA90A2}"/>
              </a:ext>
            </a:extLst>
          </p:cNvPr>
          <p:cNvSpPr/>
          <p:nvPr/>
        </p:nvSpPr>
        <p:spPr>
          <a:xfrm>
            <a:off x="3234326" y="3244334"/>
            <a:ext cx="2675348" cy="369332"/>
          </a:xfrm>
          <a:prstGeom prst="rect">
            <a:avLst/>
          </a:prstGeom>
        </p:spPr>
        <p:txBody>
          <a:bodyPr wrap="none">
            <a:spAutoFit/>
          </a:bodyPr>
          <a:lstStyle/>
          <a:p>
            <a:r>
              <a:rPr lang="ru-RU" b="1" dirty="0">
                <a:solidFill>
                  <a:srgbClr val="000000"/>
                </a:solidFill>
                <a:latin typeface="Times New Roman" panose="02020603050405020304" pitchFamily="18" charset="0"/>
                <a:ea typeface="Times New Roman" panose="02020603050405020304" pitchFamily="18" charset="0"/>
              </a:rPr>
              <a:t>Обществознание ДР-10</a:t>
            </a:r>
            <a:r>
              <a:rPr lang="ru-RU" dirty="0"/>
              <a:t> </a:t>
            </a:r>
          </a:p>
        </p:txBody>
      </p:sp>
    </p:spTree>
    <p:extLst>
      <p:ext uri="{BB962C8B-B14F-4D97-AF65-F5344CB8AC3E}">
        <p14:creationId xmlns:p14="http://schemas.microsoft.com/office/powerpoint/2010/main" val="6186076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C74396-4FE6-EA4C-AA83-40644B487D8E}"/>
              </a:ext>
            </a:extLst>
          </p:cNvPr>
          <p:cNvSpPr>
            <a:spLocks noGrp="1"/>
          </p:cNvSpPr>
          <p:nvPr>
            <p:ph type="title"/>
          </p:nvPr>
        </p:nvSpPr>
        <p:spPr/>
        <p:txBody>
          <a:bodyPr>
            <a:normAutofit/>
          </a:bodyPr>
          <a:lstStyle/>
          <a:p>
            <a:r>
              <a:rPr lang="ru-RU" sz="2800" b="1" dirty="0">
                <a:solidFill>
                  <a:srgbClr val="C00000"/>
                </a:solidFill>
              </a:rPr>
              <a:t>Обществознание ДР-10</a:t>
            </a:r>
            <a:r>
              <a:rPr lang="ru-RU" sz="2800" dirty="0">
                <a:solidFill>
                  <a:srgbClr val="C00000"/>
                </a:solidFill>
              </a:rPr>
              <a:t> </a:t>
            </a:r>
          </a:p>
        </p:txBody>
      </p:sp>
      <p:pic>
        <p:nvPicPr>
          <p:cNvPr id="4" name="img2.png">
            <a:extLst>
              <a:ext uri="{FF2B5EF4-FFF2-40B4-BE49-F238E27FC236}">
                <a16:creationId xmlns:a16="http://schemas.microsoft.com/office/drawing/2014/main" id="{C699014E-756F-BF41-835D-E617B85CB5D2}"/>
              </a:ext>
            </a:extLst>
          </p:cNvPr>
          <p:cNvPicPr>
            <a:picLocks noGrp="1"/>
          </p:cNvPicPr>
          <p:nvPr>
            <p:ph idx="1"/>
          </p:nvPr>
        </p:nvPicPr>
        <p:blipFill>
          <a:blip r:embed="rId3" cstate="print"/>
          <a:stretch>
            <a:fillRect/>
          </a:stretch>
        </p:blipFill>
        <p:spPr>
          <a:xfrm>
            <a:off x="452264" y="1524000"/>
            <a:ext cx="8229600" cy="2296070"/>
          </a:xfrm>
          <a:prstGeom prst="rect">
            <a:avLst/>
          </a:prstGeom>
        </p:spPr>
      </p:pic>
      <p:graphicFrame>
        <p:nvGraphicFramePr>
          <p:cNvPr id="5" name="Таблица 4">
            <a:extLst>
              <a:ext uri="{FF2B5EF4-FFF2-40B4-BE49-F238E27FC236}">
                <a16:creationId xmlns:a16="http://schemas.microsoft.com/office/drawing/2014/main" id="{8A31BDF3-E872-1B47-8750-12B6B7CBD01B}"/>
              </a:ext>
            </a:extLst>
          </p:cNvPr>
          <p:cNvGraphicFramePr>
            <a:graphicFrameLocks noGrp="1"/>
          </p:cNvGraphicFramePr>
          <p:nvPr>
            <p:extLst>
              <p:ext uri="{D42A27DB-BD31-4B8C-83A1-F6EECF244321}">
                <p14:modId xmlns:p14="http://schemas.microsoft.com/office/powerpoint/2010/main" val="3420683038"/>
              </p:ext>
            </p:extLst>
          </p:nvPr>
        </p:nvGraphicFramePr>
        <p:xfrm>
          <a:off x="714635" y="4797368"/>
          <a:ext cx="7704857" cy="1368152"/>
        </p:xfrm>
        <a:graphic>
          <a:graphicData uri="http://schemas.openxmlformats.org/drawingml/2006/table">
            <a:tbl>
              <a:tblPr>
                <a:tableStyleId>{5C22544A-7EE6-4342-B048-85BDC9FD1C3A}</a:tableStyleId>
              </a:tblPr>
              <a:tblGrid>
                <a:gridCol w="1177611">
                  <a:extLst>
                    <a:ext uri="{9D8B030D-6E8A-4147-A177-3AD203B41FA5}">
                      <a16:colId xmlns:a16="http://schemas.microsoft.com/office/drawing/2014/main" val="714191993"/>
                    </a:ext>
                  </a:extLst>
                </a:gridCol>
                <a:gridCol w="1300186">
                  <a:extLst>
                    <a:ext uri="{9D8B030D-6E8A-4147-A177-3AD203B41FA5}">
                      <a16:colId xmlns:a16="http://schemas.microsoft.com/office/drawing/2014/main" val="4167348391"/>
                    </a:ext>
                  </a:extLst>
                </a:gridCol>
                <a:gridCol w="1366360">
                  <a:extLst>
                    <a:ext uri="{9D8B030D-6E8A-4147-A177-3AD203B41FA5}">
                      <a16:colId xmlns:a16="http://schemas.microsoft.com/office/drawing/2014/main" val="2649570928"/>
                    </a:ext>
                  </a:extLst>
                </a:gridCol>
                <a:gridCol w="1176859">
                  <a:extLst>
                    <a:ext uri="{9D8B030D-6E8A-4147-A177-3AD203B41FA5}">
                      <a16:colId xmlns:a16="http://schemas.microsoft.com/office/drawing/2014/main" val="3938242143"/>
                    </a:ext>
                  </a:extLst>
                </a:gridCol>
                <a:gridCol w="1505478">
                  <a:extLst>
                    <a:ext uri="{9D8B030D-6E8A-4147-A177-3AD203B41FA5}">
                      <a16:colId xmlns:a16="http://schemas.microsoft.com/office/drawing/2014/main" val="2005652025"/>
                    </a:ext>
                  </a:extLst>
                </a:gridCol>
                <a:gridCol w="1178363">
                  <a:extLst>
                    <a:ext uri="{9D8B030D-6E8A-4147-A177-3AD203B41FA5}">
                      <a16:colId xmlns:a16="http://schemas.microsoft.com/office/drawing/2014/main" val="2800020949"/>
                    </a:ext>
                  </a:extLst>
                </a:gridCol>
              </a:tblGrid>
              <a:tr h="945888">
                <a:tc>
                  <a:txBody>
                    <a:bodyPr/>
                    <a:lstStyle/>
                    <a:p>
                      <a:pPr algn="ctr">
                        <a:spcAft>
                          <a:spcPts val="0"/>
                        </a:spcAft>
                      </a:pPr>
                      <a:r>
                        <a:rPr lang="ru-RU" sz="1400">
                          <a:effectLst/>
                        </a:rPr>
                        <a:t>Количество участников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Минимальный первичный балл</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Максимальный первичный балл</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Медиана первичных баллов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Среднее арифметическое первичных баллов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Мода</a:t>
                      </a:r>
                    </a:p>
                    <a:p>
                      <a:pPr algn="ctr">
                        <a:spcAft>
                          <a:spcPts val="0"/>
                        </a:spcAft>
                      </a:pPr>
                      <a:r>
                        <a:rPr lang="ru-RU" sz="1400">
                          <a:effectLst/>
                        </a:rPr>
                        <a:t>(наибольшая из всех возможных)</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762054937"/>
                  </a:ext>
                </a:extLst>
              </a:tr>
              <a:tr h="422264">
                <a:tc>
                  <a:txBody>
                    <a:bodyPr/>
                    <a:lstStyle/>
                    <a:p>
                      <a:pPr algn="ctr">
                        <a:spcAft>
                          <a:spcPts val="0"/>
                        </a:spcAft>
                      </a:pPr>
                      <a:r>
                        <a:rPr lang="ru-RU" sz="1400">
                          <a:effectLst/>
                        </a:rPr>
                        <a:t>72</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6</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31</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21</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21</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dirty="0">
                          <a:effectLst/>
                        </a:rPr>
                        <a:t>18</a:t>
                      </a:r>
                      <a:endParaRPr lang="ru-RU" sz="1400" dirty="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558939888"/>
                  </a:ext>
                </a:extLst>
              </a:tr>
            </a:tbl>
          </a:graphicData>
        </a:graphic>
      </p:graphicFrame>
      <p:sp>
        <p:nvSpPr>
          <p:cNvPr id="6" name="Прямоугольник 5">
            <a:extLst>
              <a:ext uri="{FF2B5EF4-FFF2-40B4-BE49-F238E27FC236}">
                <a16:creationId xmlns:a16="http://schemas.microsoft.com/office/drawing/2014/main" id="{3EC5CFAA-B913-7F4A-A8AA-4C7DB42E41A1}"/>
              </a:ext>
            </a:extLst>
          </p:cNvPr>
          <p:cNvSpPr/>
          <p:nvPr/>
        </p:nvSpPr>
        <p:spPr>
          <a:xfrm>
            <a:off x="2035188" y="4346737"/>
            <a:ext cx="5526360" cy="369332"/>
          </a:xfrm>
          <a:prstGeom prst="rect">
            <a:avLst/>
          </a:prstGeom>
        </p:spPr>
        <p:txBody>
          <a:bodyPr wrap="square">
            <a:spAutoFit/>
          </a:bodyPr>
          <a:lstStyle/>
          <a:p>
            <a:r>
              <a:rPr lang="ru-RU" b="1" dirty="0">
                <a:solidFill>
                  <a:srgbClr val="000000"/>
                </a:solidFill>
                <a:latin typeface="Arial" panose="020B0604020202020204" pitchFamily="34" charset="0"/>
                <a:ea typeface="Arial" panose="020B0604020202020204" pitchFamily="34" charset="0"/>
                <a:cs typeface="Times New Roman" panose="02020603050405020304" pitchFamily="18" charset="0"/>
              </a:rPr>
              <a:t>Основные статистические показатели ДР-10</a:t>
            </a:r>
            <a:r>
              <a:rPr lang="ru-RU" dirty="0"/>
              <a:t> </a:t>
            </a:r>
          </a:p>
        </p:txBody>
      </p:sp>
    </p:spTree>
    <p:extLst>
      <p:ext uri="{BB962C8B-B14F-4D97-AF65-F5344CB8AC3E}">
        <p14:creationId xmlns:p14="http://schemas.microsoft.com/office/powerpoint/2010/main" val="35031101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F3D42D-FB60-A848-9E82-EEB803356F9D}"/>
              </a:ext>
            </a:extLst>
          </p:cNvPr>
          <p:cNvSpPr>
            <a:spLocks noGrp="1"/>
          </p:cNvSpPr>
          <p:nvPr>
            <p:ph type="title"/>
          </p:nvPr>
        </p:nvSpPr>
        <p:spPr/>
        <p:txBody>
          <a:bodyPr>
            <a:normAutofit/>
          </a:bodyPr>
          <a:lstStyle/>
          <a:p>
            <a:r>
              <a:rPr lang="ru-RU" sz="2800" b="1" dirty="0">
                <a:solidFill>
                  <a:srgbClr val="C00000"/>
                </a:solidFill>
              </a:rPr>
              <a:t>Физика ДР-10</a:t>
            </a:r>
            <a:endParaRPr lang="ru-RU" sz="2800" dirty="0">
              <a:solidFill>
                <a:srgbClr val="C00000"/>
              </a:solidFill>
            </a:endParaRPr>
          </a:p>
        </p:txBody>
      </p:sp>
      <p:pic>
        <p:nvPicPr>
          <p:cNvPr id="4" name="img2.png">
            <a:extLst>
              <a:ext uri="{FF2B5EF4-FFF2-40B4-BE49-F238E27FC236}">
                <a16:creationId xmlns:a16="http://schemas.microsoft.com/office/drawing/2014/main" id="{B560AC61-9E02-3D41-80AB-83A8F2784A81}"/>
              </a:ext>
            </a:extLst>
          </p:cNvPr>
          <p:cNvPicPr>
            <a:picLocks noGrp="1"/>
          </p:cNvPicPr>
          <p:nvPr>
            <p:ph idx="1"/>
          </p:nvPr>
        </p:nvPicPr>
        <p:blipFill>
          <a:blip r:embed="rId3" cstate="print"/>
          <a:stretch>
            <a:fillRect/>
          </a:stretch>
        </p:blipFill>
        <p:spPr>
          <a:xfrm>
            <a:off x="475420" y="1524000"/>
            <a:ext cx="8229600" cy="2296070"/>
          </a:xfrm>
          <a:prstGeom prst="rect">
            <a:avLst/>
          </a:prstGeom>
        </p:spPr>
      </p:pic>
      <p:graphicFrame>
        <p:nvGraphicFramePr>
          <p:cNvPr id="5" name="Таблица 4">
            <a:extLst>
              <a:ext uri="{FF2B5EF4-FFF2-40B4-BE49-F238E27FC236}">
                <a16:creationId xmlns:a16="http://schemas.microsoft.com/office/drawing/2014/main" id="{4B027451-5FA1-494A-B8F4-18779F2D7821}"/>
              </a:ext>
            </a:extLst>
          </p:cNvPr>
          <p:cNvGraphicFramePr>
            <a:graphicFrameLocks noGrp="1"/>
          </p:cNvGraphicFramePr>
          <p:nvPr>
            <p:extLst>
              <p:ext uri="{D42A27DB-BD31-4B8C-83A1-F6EECF244321}">
                <p14:modId xmlns:p14="http://schemas.microsoft.com/office/powerpoint/2010/main" val="2349962126"/>
              </p:ext>
            </p:extLst>
          </p:nvPr>
        </p:nvGraphicFramePr>
        <p:xfrm>
          <a:off x="475420" y="5085184"/>
          <a:ext cx="8211380" cy="1165860"/>
        </p:xfrm>
        <a:graphic>
          <a:graphicData uri="http://schemas.openxmlformats.org/drawingml/2006/table">
            <a:tbl>
              <a:tblPr>
                <a:tableStyleId>{5C22544A-7EE6-4342-B048-85BDC9FD1C3A}</a:tableStyleId>
              </a:tblPr>
              <a:tblGrid>
                <a:gridCol w="1255462">
                  <a:extLst>
                    <a:ext uri="{9D8B030D-6E8A-4147-A177-3AD203B41FA5}">
                      <a16:colId xmlns:a16="http://schemas.microsoft.com/office/drawing/2014/main" val="493593677"/>
                    </a:ext>
                  </a:extLst>
                </a:gridCol>
                <a:gridCol w="1385254">
                  <a:extLst>
                    <a:ext uri="{9D8B030D-6E8A-4147-A177-3AD203B41FA5}">
                      <a16:colId xmlns:a16="http://schemas.microsoft.com/office/drawing/2014/main" val="1444080478"/>
                    </a:ext>
                  </a:extLst>
                </a:gridCol>
                <a:gridCol w="1455760">
                  <a:extLst>
                    <a:ext uri="{9D8B030D-6E8A-4147-A177-3AD203B41FA5}">
                      <a16:colId xmlns:a16="http://schemas.microsoft.com/office/drawing/2014/main" val="176907603"/>
                    </a:ext>
                  </a:extLst>
                </a:gridCol>
                <a:gridCol w="1254661">
                  <a:extLst>
                    <a:ext uri="{9D8B030D-6E8A-4147-A177-3AD203B41FA5}">
                      <a16:colId xmlns:a16="http://schemas.microsoft.com/office/drawing/2014/main" val="1300426847"/>
                    </a:ext>
                  </a:extLst>
                </a:gridCol>
                <a:gridCol w="1603979">
                  <a:extLst>
                    <a:ext uri="{9D8B030D-6E8A-4147-A177-3AD203B41FA5}">
                      <a16:colId xmlns:a16="http://schemas.microsoft.com/office/drawing/2014/main" val="2856813186"/>
                    </a:ext>
                  </a:extLst>
                </a:gridCol>
                <a:gridCol w="1256264">
                  <a:extLst>
                    <a:ext uri="{9D8B030D-6E8A-4147-A177-3AD203B41FA5}">
                      <a16:colId xmlns:a16="http://schemas.microsoft.com/office/drawing/2014/main" val="3366174187"/>
                    </a:ext>
                  </a:extLst>
                </a:gridCol>
              </a:tblGrid>
              <a:tr h="699770">
                <a:tc>
                  <a:txBody>
                    <a:bodyPr/>
                    <a:lstStyle/>
                    <a:p>
                      <a:pPr algn="ctr">
                        <a:spcAft>
                          <a:spcPts val="0"/>
                        </a:spcAft>
                      </a:pPr>
                      <a:r>
                        <a:rPr lang="ru-RU" sz="1400">
                          <a:effectLst/>
                        </a:rPr>
                        <a:t>Количество участников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Минимальный первичный балл</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Максимальный первичный балл</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Медиана первичных баллов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Среднее арифметическое первичных баллов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Мода</a:t>
                      </a:r>
                    </a:p>
                    <a:p>
                      <a:pPr algn="ctr">
                        <a:spcAft>
                          <a:spcPts val="0"/>
                        </a:spcAft>
                      </a:pPr>
                      <a:r>
                        <a:rPr lang="ru-RU" sz="1400">
                          <a:effectLst/>
                        </a:rPr>
                        <a:t>(наибольшая из всех возможных)</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749184172"/>
                  </a:ext>
                </a:extLst>
              </a:tr>
              <a:tr h="166370">
                <a:tc>
                  <a:txBody>
                    <a:bodyPr/>
                    <a:lstStyle/>
                    <a:p>
                      <a:pPr algn="ctr">
                        <a:spcAft>
                          <a:spcPts val="0"/>
                        </a:spcAft>
                      </a:pPr>
                      <a:r>
                        <a:rPr lang="ru-RU" sz="1400">
                          <a:effectLst/>
                        </a:rPr>
                        <a:t>26</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8</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34</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19</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17</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dirty="0">
                          <a:effectLst/>
                        </a:rPr>
                        <a:t>19</a:t>
                      </a:r>
                      <a:endParaRPr lang="ru-RU" sz="1400" dirty="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2607854216"/>
                  </a:ext>
                </a:extLst>
              </a:tr>
            </a:tbl>
          </a:graphicData>
        </a:graphic>
      </p:graphicFrame>
      <p:sp>
        <p:nvSpPr>
          <p:cNvPr id="6" name="Прямоугольник 5">
            <a:extLst>
              <a:ext uri="{FF2B5EF4-FFF2-40B4-BE49-F238E27FC236}">
                <a16:creationId xmlns:a16="http://schemas.microsoft.com/office/drawing/2014/main" id="{A7FC5D78-854E-0B48-A515-36CB70491161}"/>
              </a:ext>
            </a:extLst>
          </p:cNvPr>
          <p:cNvSpPr/>
          <p:nvPr/>
        </p:nvSpPr>
        <p:spPr>
          <a:xfrm>
            <a:off x="2035188" y="4346737"/>
            <a:ext cx="5526360" cy="369332"/>
          </a:xfrm>
          <a:prstGeom prst="rect">
            <a:avLst/>
          </a:prstGeom>
        </p:spPr>
        <p:txBody>
          <a:bodyPr wrap="square">
            <a:spAutoFit/>
          </a:bodyPr>
          <a:lstStyle/>
          <a:p>
            <a:r>
              <a:rPr lang="ru-RU" b="1" dirty="0">
                <a:solidFill>
                  <a:srgbClr val="000000"/>
                </a:solidFill>
                <a:latin typeface="Arial" panose="020B0604020202020204" pitchFamily="34" charset="0"/>
                <a:ea typeface="Arial" panose="020B0604020202020204" pitchFamily="34" charset="0"/>
                <a:cs typeface="Times New Roman" panose="02020603050405020304" pitchFamily="18" charset="0"/>
              </a:rPr>
              <a:t>Основные статистические показатели ДР-10</a:t>
            </a:r>
            <a:r>
              <a:rPr lang="ru-RU" dirty="0"/>
              <a:t> </a:t>
            </a:r>
          </a:p>
        </p:txBody>
      </p:sp>
    </p:spTree>
    <p:extLst>
      <p:ext uri="{BB962C8B-B14F-4D97-AF65-F5344CB8AC3E}">
        <p14:creationId xmlns:p14="http://schemas.microsoft.com/office/powerpoint/2010/main" val="42808407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7DB091-268D-B941-A056-ED2DCA45CC37}"/>
              </a:ext>
            </a:extLst>
          </p:cNvPr>
          <p:cNvSpPr>
            <a:spLocks noGrp="1"/>
          </p:cNvSpPr>
          <p:nvPr>
            <p:ph type="title"/>
          </p:nvPr>
        </p:nvSpPr>
        <p:spPr/>
        <p:txBody>
          <a:bodyPr>
            <a:normAutofit/>
          </a:bodyPr>
          <a:lstStyle/>
          <a:p>
            <a:r>
              <a:rPr lang="ru-RU" sz="2800" b="1" dirty="0">
                <a:solidFill>
                  <a:srgbClr val="C00000"/>
                </a:solidFill>
              </a:rPr>
              <a:t>Химия ДР-10</a:t>
            </a:r>
            <a:r>
              <a:rPr lang="ru-RU" sz="2800" dirty="0">
                <a:solidFill>
                  <a:srgbClr val="C00000"/>
                </a:solidFill>
              </a:rPr>
              <a:t> </a:t>
            </a:r>
          </a:p>
        </p:txBody>
      </p:sp>
      <p:pic>
        <p:nvPicPr>
          <p:cNvPr id="4" name="img2.png">
            <a:extLst>
              <a:ext uri="{FF2B5EF4-FFF2-40B4-BE49-F238E27FC236}">
                <a16:creationId xmlns:a16="http://schemas.microsoft.com/office/drawing/2014/main" id="{52EA3C72-3329-CD4D-8807-FB292211F35F}"/>
              </a:ext>
            </a:extLst>
          </p:cNvPr>
          <p:cNvPicPr>
            <a:picLocks noGrp="1"/>
          </p:cNvPicPr>
          <p:nvPr>
            <p:ph idx="1"/>
          </p:nvPr>
        </p:nvPicPr>
        <p:blipFill>
          <a:blip r:embed="rId3" cstate="print"/>
          <a:stretch>
            <a:fillRect/>
          </a:stretch>
        </p:blipFill>
        <p:spPr>
          <a:xfrm>
            <a:off x="611560" y="1524000"/>
            <a:ext cx="8229600" cy="2296070"/>
          </a:xfrm>
          <a:prstGeom prst="rect">
            <a:avLst/>
          </a:prstGeom>
        </p:spPr>
      </p:pic>
      <p:graphicFrame>
        <p:nvGraphicFramePr>
          <p:cNvPr id="5" name="Таблица 4">
            <a:extLst>
              <a:ext uri="{FF2B5EF4-FFF2-40B4-BE49-F238E27FC236}">
                <a16:creationId xmlns:a16="http://schemas.microsoft.com/office/drawing/2014/main" id="{E4D6A12D-DD70-3D42-B317-EF87FC8678F9}"/>
              </a:ext>
            </a:extLst>
          </p:cNvPr>
          <p:cNvGraphicFramePr>
            <a:graphicFrameLocks noGrp="1"/>
          </p:cNvGraphicFramePr>
          <p:nvPr>
            <p:extLst>
              <p:ext uri="{D42A27DB-BD31-4B8C-83A1-F6EECF244321}">
                <p14:modId xmlns:p14="http://schemas.microsoft.com/office/powerpoint/2010/main" val="4111347690"/>
              </p:ext>
            </p:extLst>
          </p:nvPr>
        </p:nvGraphicFramePr>
        <p:xfrm>
          <a:off x="611560" y="4653136"/>
          <a:ext cx="8048964" cy="1409527"/>
        </p:xfrm>
        <a:graphic>
          <a:graphicData uri="http://schemas.openxmlformats.org/drawingml/2006/table">
            <a:tbl>
              <a:tblPr>
                <a:tableStyleId>{5C22544A-7EE6-4342-B048-85BDC9FD1C3A}</a:tableStyleId>
              </a:tblPr>
              <a:tblGrid>
                <a:gridCol w="1230630">
                  <a:extLst>
                    <a:ext uri="{9D8B030D-6E8A-4147-A177-3AD203B41FA5}">
                      <a16:colId xmlns:a16="http://schemas.microsoft.com/office/drawing/2014/main" val="995169089"/>
                    </a:ext>
                  </a:extLst>
                </a:gridCol>
                <a:gridCol w="1357855">
                  <a:extLst>
                    <a:ext uri="{9D8B030D-6E8A-4147-A177-3AD203B41FA5}">
                      <a16:colId xmlns:a16="http://schemas.microsoft.com/office/drawing/2014/main" val="3258185661"/>
                    </a:ext>
                  </a:extLst>
                </a:gridCol>
                <a:gridCol w="1426965">
                  <a:extLst>
                    <a:ext uri="{9D8B030D-6E8A-4147-A177-3AD203B41FA5}">
                      <a16:colId xmlns:a16="http://schemas.microsoft.com/office/drawing/2014/main" val="2077839886"/>
                    </a:ext>
                  </a:extLst>
                </a:gridCol>
                <a:gridCol w="1229845">
                  <a:extLst>
                    <a:ext uri="{9D8B030D-6E8A-4147-A177-3AD203B41FA5}">
                      <a16:colId xmlns:a16="http://schemas.microsoft.com/office/drawing/2014/main" val="212523526"/>
                    </a:ext>
                  </a:extLst>
                </a:gridCol>
                <a:gridCol w="1572253">
                  <a:extLst>
                    <a:ext uri="{9D8B030D-6E8A-4147-A177-3AD203B41FA5}">
                      <a16:colId xmlns:a16="http://schemas.microsoft.com/office/drawing/2014/main" val="2636173863"/>
                    </a:ext>
                  </a:extLst>
                </a:gridCol>
                <a:gridCol w="1231416">
                  <a:extLst>
                    <a:ext uri="{9D8B030D-6E8A-4147-A177-3AD203B41FA5}">
                      <a16:colId xmlns:a16="http://schemas.microsoft.com/office/drawing/2014/main" val="180375155"/>
                    </a:ext>
                  </a:extLst>
                </a:gridCol>
              </a:tblGrid>
              <a:tr h="1110657">
                <a:tc>
                  <a:txBody>
                    <a:bodyPr/>
                    <a:lstStyle/>
                    <a:p>
                      <a:pPr algn="ctr">
                        <a:spcAft>
                          <a:spcPts val="0"/>
                        </a:spcAft>
                      </a:pPr>
                      <a:r>
                        <a:rPr lang="ru-RU" sz="1400">
                          <a:effectLst/>
                        </a:rPr>
                        <a:t>Количество участников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Минимальный первичный балл</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Максимальный первичный балл</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Медиана первичных баллов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Среднее арифметическое первичных баллов</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tc>
                  <a:txBody>
                    <a:bodyPr/>
                    <a:lstStyle/>
                    <a:p>
                      <a:pPr algn="ctr">
                        <a:spcAft>
                          <a:spcPts val="0"/>
                        </a:spcAft>
                      </a:pPr>
                      <a:r>
                        <a:rPr lang="ru-RU" sz="1400">
                          <a:effectLst/>
                        </a:rPr>
                        <a:t>Мода</a:t>
                      </a:r>
                    </a:p>
                    <a:p>
                      <a:pPr algn="ctr">
                        <a:spcAft>
                          <a:spcPts val="0"/>
                        </a:spcAft>
                      </a:pPr>
                      <a:r>
                        <a:rPr lang="ru-RU" sz="1400">
                          <a:effectLst/>
                        </a:rPr>
                        <a:t>(наибольшая из всех возможных)</a:t>
                      </a:r>
                      <a:endParaRPr lang="ru-RU" sz="1400">
                        <a:effectLst/>
                        <a:latin typeface="Times New Roman" panose="02020603050405020304" pitchFamily="18" charset="0"/>
                        <a:ea typeface="Times New Roman" panose="02020603050405020304" pitchFamily="18" charset="0"/>
                      </a:endParaRPr>
                    </a:p>
                  </a:txBody>
                  <a:tcPr marL="24765" marR="24765" marT="24765" marB="24765" anchor="ctr"/>
                </a:tc>
                <a:extLst>
                  <a:ext uri="{0D108BD9-81ED-4DB2-BD59-A6C34878D82A}">
                    <a16:rowId xmlns:a16="http://schemas.microsoft.com/office/drawing/2014/main" val="1935247866"/>
                  </a:ext>
                </a:extLst>
              </a:tr>
              <a:tr h="298870">
                <a:tc>
                  <a:txBody>
                    <a:bodyPr/>
                    <a:lstStyle/>
                    <a:p>
                      <a:pPr algn="ctr">
                        <a:spcAft>
                          <a:spcPts val="0"/>
                        </a:spcAft>
                      </a:pPr>
                      <a:r>
                        <a:rPr lang="ru-RU" sz="1400">
                          <a:effectLst/>
                        </a:rPr>
                        <a:t>34</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5</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30</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15</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a:effectLst/>
                        </a:rPr>
                        <a:t>17</a:t>
                      </a:r>
                      <a:endParaRPr lang="ru-RU" sz="14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algn="ctr">
                        <a:spcAft>
                          <a:spcPts val="0"/>
                        </a:spcAft>
                      </a:pPr>
                      <a:r>
                        <a:rPr lang="ru-RU" sz="1400" dirty="0">
                          <a:effectLst/>
                        </a:rPr>
                        <a:t>15</a:t>
                      </a:r>
                      <a:endParaRPr lang="ru-RU" sz="1400" dirty="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1625063711"/>
                  </a:ext>
                </a:extLst>
              </a:tr>
            </a:tbl>
          </a:graphicData>
        </a:graphic>
      </p:graphicFrame>
      <p:sp>
        <p:nvSpPr>
          <p:cNvPr id="6" name="Прямоугольник 5">
            <a:extLst>
              <a:ext uri="{FF2B5EF4-FFF2-40B4-BE49-F238E27FC236}">
                <a16:creationId xmlns:a16="http://schemas.microsoft.com/office/drawing/2014/main" id="{FC7F9791-F4F0-5B46-9A04-617FBFC25247}"/>
              </a:ext>
            </a:extLst>
          </p:cNvPr>
          <p:cNvSpPr/>
          <p:nvPr/>
        </p:nvSpPr>
        <p:spPr>
          <a:xfrm>
            <a:off x="1963180" y="4051937"/>
            <a:ext cx="5526360" cy="369332"/>
          </a:xfrm>
          <a:prstGeom prst="rect">
            <a:avLst/>
          </a:prstGeom>
        </p:spPr>
        <p:txBody>
          <a:bodyPr wrap="square">
            <a:spAutoFit/>
          </a:bodyPr>
          <a:lstStyle/>
          <a:p>
            <a:r>
              <a:rPr lang="ru-RU" b="1" dirty="0">
                <a:solidFill>
                  <a:srgbClr val="000000"/>
                </a:solidFill>
                <a:latin typeface="Arial" panose="020B0604020202020204" pitchFamily="34" charset="0"/>
                <a:ea typeface="Arial" panose="020B0604020202020204" pitchFamily="34" charset="0"/>
                <a:cs typeface="Times New Roman" panose="02020603050405020304" pitchFamily="18" charset="0"/>
              </a:rPr>
              <a:t>Основные статистические показатели ДР-10</a:t>
            </a:r>
            <a:r>
              <a:rPr lang="ru-RU" dirty="0"/>
              <a:t> </a:t>
            </a:r>
          </a:p>
        </p:txBody>
      </p:sp>
    </p:spTree>
    <p:extLst>
      <p:ext uri="{BB962C8B-B14F-4D97-AF65-F5344CB8AC3E}">
        <p14:creationId xmlns:p14="http://schemas.microsoft.com/office/powerpoint/2010/main" val="8178787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F929CB-543A-BD48-8F13-365E64701AFD}"/>
              </a:ext>
            </a:extLst>
          </p:cNvPr>
          <p:cNvSpPr>
            <a:spLocks noGrp="1"/>
          </p:cNvSpPr>
          <p:nvPr>
            <p:ph type="title"/>
          </p:nvPr>
        </p:nvSpPr>
        <p:spPr>
          <a:xfrm>
            <a:off x="457200" y="404664"/>
            <a:ext cx="8229600" cy="990600"/>
          </a:xfrm>
        </p:spPr>
        <p:txBody>
          <a:bodyPr>
            <a:normAutofit/>
          </a:bodyPr>
          <a:lstStyle/>
          <a:p>
            <a:r>
              <a:rPr lang="ru-RU" sz="2800" b="1" dirty="0">
                <a:solidFill>
                  <a:srgbClr val="C00000"/>
                </a:solidFill>
              </a:rPr>
              <a:t>Участие  обучающихся 10</a:t>
            </a:r>
            <a:r>
              <a:rPr lang="en-US" sz="2800" b="1" dirty="0">
                <a:solidFill>
                  <a:srgbClr val="C00000"/>
                </a:solidFill>
              </a:rPr>
              <a:t> </a:t>
            </a:r>
            <a:r>
              <a:rPr lang="ru-RU" sz="2800" b="1" dirty="0">
                <a:solidFill>
                  <a:srgbClr val="C00000"/>
                </a:solidFill>
              </a:rPr>
              <a:t>классов  </a:t>
            </a:r>
            <a:br>
              <a:rPr lang="ru-RU" sz="2800" b="1" dirty="0">
                <a:solidFill>
                  <a:srgbClr val="C00000"/>
                </a:solidFill>
              </a:rPr>
            </a:br>
            <a:r>
              <a:rPr lang="ru-RU" sz="2800" b="1" dirty="0">
                <a:solidFill>
                  <a:srgbClr val="C00000"/>
                </a:solidFill>
              </a:rPr>
              <a:t>в диагностических работах </a:t>
            </a:r>
            <a:endParaRPr lang="ru-RU" sz="2800" dirty="0">
              <a:solidFill>
                <a:srgbClr val="C00000"/>
              </a:solidFill>
            </a:endParaRPr>
          </a:p>
        </p:txBody>
      </p:sp>
      <p:graphicFrame>
        <p:nvGraphicFramePr>
          <p:cNvPr id="4" name="Объект 3">
            <a:extLst>
              <a:ext uri="{FF2B5EF4-FFF2-40B4-BE49-F238E27FC236}">
                <a16:creationId xmlns:a16="http://schemas.microsoft.com/office/drawing/2014/main" id="{3313AD41-DEA1-0E4D-9B0F-85412F131434}"/>
              </a:ext>
            </a:extLst>
          </p:cNvPr>
          <p:cNvGraphicFramePr>
            <a:graphicFrameLocks noGrp="1"/>
          </p:cNvGraphicFramePr>
          <p:nvPr>
            <p:ph idx="1"/>
            <p:extLst>
              <p:ext uri="{D42A27DB-BD31-4B8C-83A1-F6EECF244321}">
                <p14:modId xmlns:p14="http://schemas.microsoft.com/office/powerpoint/2010/main" val="2258431789"/>
              </p:ext>
            </p:extLst>
          </p:nvPr>
        </p:nvGraphicFramePr>
        <p:xfrm>
          <a:off x="323528" y="1387407"/>
          <a:ext cx="8363272" cy="5241587"/>
        </p:xfrm>
        <a:graphic>
          <a:graphicData uri="http://schemas.openxmlformats.org/drawingml/2006/table">
            <a:tbl>
              <a:tblPr firstRow="1" firstCol="1" bandRow="1">
                <a:tableStyleId>{5C22544A-7EE6-4342-B048-85BDC9FD1C3A}</a:tableStyleId>
              </a:tblPr>
              <a:tblGrid>
                <a:gridCol w="2503840">
                  <a:extLst>
                    <a:ext uri="{9D8B030D-6E8A-4147-A177-3AD203B41FA5}">
                      <a16:colId xmlns:a16="http://schemas.microsoft.com/office/drawing/2014/main" val="3692512553"/>
                    </a:ext>
                  </a:extLst>
                </a:gridCol>
                <a:gridCol w="1618426">
                  <a:extLst>
                    <a:ext uri="{9D8B030D-6E8A-4147-A177-3AD203B41FA5}">
                      <a16:colId xmlns:a16="http://schemas.microsoft.com/office/drawing/2014/main" val="3547846553"/>
                    </a:ext>
                  </a:extLst>
                </a:gridCol>
                <a:gridCol w="1193018">
                  <a:extLst>
                    <a:ext uri="{9D8B030D-6E8A-4147-A177-3AD203B41FA5}">
                      <a16:colId xmlns:a16="http://schemas.microsoft.com/office/drawing/2014/main" val="789815507"/>
                    </a:ext>
                  </a:extLst>
                </a:gridCol>
                <a:gridCol w="1193018">
                  <a:extLst>
                    <a:ext uri="{9D8B030D-6E8A-4147-A177-3AD203B41FA5}">
                      <a16:colId xmlns:a16="http://schemas.microsoft.com/office/drawing/2014/main" val="208582888"/>
                    </a:ext>
                  </a:extLst>
                </a:gridCol>
                <a:gridCol w="927485">
                  <a:extLst>
                    <a:ext uri="{9D8B030D-6E8A-4147-A177-3AD203B41FA5}">
                      <a16:colId xmlns:a16="http://schemas.microsoft.com/office/drawing/2014/main" val="2066463846"/>
                    </a:ext>
                  </a:extLst>
                </a:gridCol>
                <a:gridCol w="927485">
                  <a:extLst>
                    <a:ext uri="{9D8B030D-6E8A-4147-A177-3AD203B41FA5}">
                      <a16:colId xmlns:a16="http://schemas.microsoft.com/office/drawing/2014/main" val="861236765"/>
                    </a:ext>
                  </a:extLst>
                </a:gridCol>
              </a:tblGrid>
              <a:tr h="213717">
                <a:tc rowSpan="2">
                  <a:txBody>
                    <a:bodyPr/>
                    <a:lstStyle/>
                    <a:p>
                      <a:pPr>
                        <a:lnSpc>
                          <a:spcPct val="115000"/>
                        </a:lnSpc>
                        <a:spcAft>
                          <a:spcPts val="0"/>
                        </a:spcAft>
                      </a:pPr>
                      <a:r>
                        <a:rPr lang="ru-RU" sz="1400" dirty="0">
                          <a:effectLst/>
                        </a:rPr>
                        <a:t>Предмет</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2">
                  <a:txBody>
                    <a:bodyPr/>
                    <a:lstStyle/>
                    <a:p>
                      <a:pPr algn="ctr">
                        <a:lnSpc>
                          <a:spcPct val="115000"/>
                        </a:lnSpc>
                        <a:spcAft>
                          <a:spcPts val="0"/>
                        </a:spcAft>
                      </a:pPr>
                      <a:r>
                        <a:rPr lang="ru-RU" sz="1400">
                          <a:effectLst/>
                        </a:rPr>
                        <a:t>Кол-во</a:t>
                      </a:r>
                    </a:p>
                    <a:p>
                      <a:pPr algn="ctr">
                        <a:lnSpc>
                          <a:spcPct val="115000"/>
                        </a:lnSpc>
                        <a:spcAft>
                          <a:spcPts val="0"/>
                        </a:spcAft>
                      </a:pPr>
                      <a:r>
                        <a:rPr lang="ru-RU" sz="1400">
                          <a:effectLst/>
                        </a:rPr>
                        <a:t>участников</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4">
                  <a:txBody>
                    <a:bodyPr/>
                    <a:lstStyle/>
                    <a:p>
                      <a:pPr algn="ctr">
                        <a:lnSpc>
                          <a:spcPct val="115000"/>
                        </a:lnSpc>
                        <a:spcAft>
                          <a:spcPts val="0"/>
                        </a:spcAft>
                      </a:pPr>
                      <a:r>
                        <a:rPr lang="ru-RU" sz="1400">
                          <a:effectLst/>
                        </a:rPr>
                        <a:t>Распределение групп баллов в %</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996822311"/>
                  </a:ext>
                </a:extLst>
              </a:tr>
              <a:tr h="442399">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400">
                          <a:effectLst/>
                        </a:rPr>
                        <a:t>2</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a:effectLst/>
                        </a:rPr>
                        <a:t>3</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a:effectLst/>
                        </a:rPr>
                        <a:t>4</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a:effectLst/>
                        </a:rPr>
                        <a:t>5</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67934036"/>
                  </a:ext>
                </a:extLst>
              </a:tr>
              <a:tr h="413984">
                <a:tc>
                  <a:txBody>
                    <a:bodyPr/>
                    <a:lstStyle/>
                    <a:p>
                      <a:pPr algn="just">
                        <a:lnSpc>
                          <a:spcPct val="115000"/>
                        </a:lnSpc>
                        <a:spcAft>
                          <a:spcPts val="0"/>
                        </a:spcAft>
                      </a:pPr>
                      <a:r>
                        <a:rPr lang="ru-RU" sz="1400" dirty="0">
                          <a:effectLst/>
                        </a:rPr>
                        <a:t>Биология</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27</a:t>
                      </a:r>
                    </a:p>
                  </a:txBody>
                  <a:tcPr marL="68580" marR="68580" marT="0" marB="0" anchor="ctr"/>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1 (3,7</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16</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59</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,2</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9</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(33</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1</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(3,7</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ctr"/>
                </a:tc>
                <a:extLst>
                  <a:ext uri="{0D108BD9-81ED-4DB2-BD59-A6C34878D82A}">
                    <a16:rowId xmlns:a16="http://schemas.microsoft.com/office/drawing/2014/main" val="322609793"/>
                  </a:ext>
                </a:extLst>
              </a:tr>
              <a:tr h="413984">
                <a:tc>
                  <a:txBody>
                    <a:bodyPr/>
                    <a:lstStyle/>
                    <a:p>
                      <a:pPr algn="just">
                        <a:lnSpc>
                          <a:spcPct val="115000"/>
                        </a:lnSpc>
                        <a:spcAft>
                          <a:spcPts val="0"/>
                        </a:spcAft>
                      </a:pPr>
                      <a:r>
                        <a:rPr lang="ru-RU" sz="1400">
                          <a:effectLst/>
                        </a:rPr>
                        <a:t>Химия</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34</a:t>
                      </a:r>
                    </a:p>
                  </a:txBody>
                  <a:tcPr marL="68580" marR="68580" marT="0" marB="0" anchor="ctr"/>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7 (20,5</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16 (47</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11 (32</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0</a:t>
                      </a:r>
                    </a:p>
                  </a:txBody>
                  <a:tcPr marL="68580" marR="68580" marT="0" marB="0" anchor="ctr"/>
                </a:tc>
                <a:extLst>
                  <a:ext uri="{0D108BD9-81ED-4DB2-BD59-A6C34878D82A}">
                    <a16:rowId xmlns:a16="http://schemas.microsoft.com/office/drawing/2014/main" val="3064122447"/>
                  </a:ext>
                </a:extLst>
              </a:tr>
              <a:tr h="413984">
                <a:tc>
                  <a:txBody>
                    <a:bodyPr/>
                    <a:lstStyle/>
                    <a:p>
                      <a:pPr algn="just">
                        <a:lnSpc>
                          <a:spcPct val="115000"/>
                        </a:lnSpc>
                        <a:spcAft>
                          <a:spcPts val="0"/>
                        </a:spcAft>
                      </a:pPr>
                      <a:r>
                        <a:rPr lang="ru-RU" sz="1400">
                          <a:effectLst/>
                        </a:rPr>
                        <a:t>Физика</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26</a:t>
                      </a:r>
                    </a:p>
                  </a:txBody>
                  <a:tcPr marL="68580" marR="68580" marT="0" marB="0" anchor="ctr"/>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4 (15</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17 (65</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4 (15</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1 (4</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ctr"/>
                </a:tc>
                <a:extLst>
                  <a:ext uri="{0D108BD9-81ED-4DB2-BD59-A6C34878D82A}">
                    <a16:rowId xmlns:a16="http://schemas.microsoft.com/office/drawing/2014/main" val="3301571688"/>
                  </a:ext>
                </a:extLst>
              </a:tr>
              <a:tr h="413984">
                <a:tc>
                  <a:txBody>
                    <a:bodyPr/>
                    <a:lstStyle/>
                    <a:p>
                      <a:pPr algn="just">
                        <a:lnSpc>
                          <a:spcPct val="115000"/>
                        </a:lnSpc>
                        <a:spcAft>
                          <a:spcPts val="0"/>
                        </a:spcAft>
                      </a:pPr>
                      <a:r>
                        <a:rPr lang="ru-RU" sz="1400">
                          <a:effectLst/>
                        </a:rPr>
                        <a:t>История</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13</a:t>
                      </a:r>
                    </a:p>
                  </a:txBody>
                  <a:tcPr marL="68580" marR="68580" marT="0" marB="0" anchor="ctr"/>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4 (30</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5 (38</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3 (23</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1 (7</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ctr"/>
                </a:tc>
                <a:extLst>
                  <a:ext uri="{0D108BD9-81ED-4DB2-BD59-A6C34878D82A}">
                    <a16:rowId xmlns:a16="http://schemas.microsoft.com/office/drawing/2014/main" val="311016806"/>
                  </a:ext>
                </a:extLst>
              </a:tr>
              <a:tr h="413984">
                <a:tc>
                  <a:txBody>
                    <a:bodyPr/>
                    <a:lstStyle/>
                    <a:p>
                      <a:pPr algn="just">
                        <a:lnSpc>
                          <a:spcPct val="115000"/>
                        </a:lnSpc>
                        <a:spcAft>
                          <a:spcPts val="0"/>
                        </a:spcAft>
                      </a:pPr>
                      <a:r>
                        <a:rPr lang="ru-RU" sz="1400" dirty="0">
                          <a:effectLst/>
                        </a:rPr>
                        <a:t>География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24</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5 (20</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10 (41</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7 (29</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2 (8</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b"/>
                </a:tc>
                <a:extLst>
                  <a:ext uri="{0D108BD9-81ED-4DB2-BD59-A6C34878D82A}">
                    <a16:rowId xmlns:a16="http://schemas.microsoft.com/office/drawing/2014/main" val="2671223072"/>
                  </a:ext>
                </a:extLst>
              </a:tr>
              <a:tr h="413984">
                <a:tc>
                  <a:txBody>
                    <a:bodyPr/>
                    <a:lstStyle/>
                    <a:p>
                      <a:pPr algn="just">
                        <a:lnSpc>
                          <a:spcPct val="115000"/>
                        </a:lnSpc>
                        <a:spcAft>
                          <a:spcPts val="0"/>
                        </a:spcAft>
                      </a:pPr>
                      <a:r>
                        <a:rPr lang="ru-RU" sz="1400">
                          <a:effectLst/>
                        </a:rPr>
                        <a:t>Английский язык</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23</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3 (13</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10 (43</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2 (8</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8 (34</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b"/>
                </a:tc>
                <a:extLst>
                  <a:ext uri="{0D108BD9-81ED-4DB2-BD59-A6C34878D82A}">
                    <a16:rowId xmlns:a16="http://schemas.microsoft.com/office/drawing/2014/main" val="3792241926"/>
                  </a:ext>
                </a:extLst>
              </a:tr>
              <a:tr h="413984">
                <a:tc>
                  <a:txBody>
                    <a:bodyPr/>
                    <a:lstStyle/>
                    <a:p>
                      <a:pPr algn="just">
                        <a:lnSpc>
                          <a:spcPct val="115000"/>
                        </a:lnSpc>
                        <a:spcAft>
                          <a:spcPts val="0"/>
                        </a:spcAft>
                      </a:pPr>
                      <a:r>
                        <a:rPr lang="ru-RU" sz="1400">
                          <a:effectLst/>
                        </a:rPr>
                        <a:t>Немецкий язык</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0</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0 </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0</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0</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0</a:t>
                      </a:r>
                    </a:p>
                  </a:txBody>
                  <a:tcPr marL="68580" marR="68580" marT="0" marB="0" anchor="b"/>
                </a:tc>
                <a:extLst>
                  <a:ext uri="{0D108BD9-81ED-4DB2-BD59-A6C34878D82A}">
                    <a16:rowId xmlns:a16="http://schemas.microsoft.com/office/drawing/2014/main" val="140145256"/>
                  </a:ext>
                </a:extLst>
              </a:tr>
              <a:tr h="413984">
                <a:tc>
                  <a:txBody>
                    <a:bodyPr/>
                    <a:lstStyle/>
                    <a:p>
                      <a:pPr algn="just">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Русский язык </a:t>
                      </a:r>
                    </a:p>
                  </a:txBody>
                  <a:tcPr marL="68580" marR="68580" marT="0" marB="0"/>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156</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5 (3</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43 (27</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75 (48</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33 (21</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b"/>
                </a:tc>
                <a:extLst>
                  <a:ext uri="{0D108BD9-81ED-4DB2-BD59-A6C34878D82A}">
                    <a16:rowId xmlns:a16="http://schemas.microsoft.com/office/drawing/2014/main" val="185638482"/>
                  </a:ext>
                </a:extLst>
              </a:tr>
              <a:tr h="413984">
                <a:tc>
                  <a:txBody>
                    <a:bodyPr/>
                    <a:lstStyle/>
                    <a:p>
                      <a:pPr algn="just">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Математика </a:t>
                      </a:r>
                    </a:p>
                  </a:txBody>
                  <a:tcPr marL="68580" marR="68580" marT="0" marB="0"/>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131</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5 (3</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61 (46</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52 (39</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13 (10</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b"/>
                </a:tc>
                <a:extLst>
                  <a:ext uri="{0D108BD9-81ED-4DB2-BD59-A6C34878D82A}">
                    <a16:rowId xmlns:a16="http://schemas.microsoft.com/office/drawing/2014/main" val="1960031097"/>
                  </a:ext>
                </a:extLst>
              </a:tr>
              <a:tr h="413984">
                <a:tc>
                  <a:txBody>
                    <a:bodyPr/>
                    <a:lstStyle/>
                    <a:p>
                      <a:pPr algn="just">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Обществознание </a:t>
                      </a:r>
                    </a:p>
                  </a:txBody>
                  <a:tcPr marL="68580" marR="68580" marT="0" marB="0"/>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72</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4 (5,5</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38 (52</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26 (36</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4 (5,5</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b"/>
                </a:tc>
                <a:extLst>
                  <a:ext uri="{0D108BD9-81ED-4DB2-BD59-A6C34878D82A}">
                    <a16:rowId xmlns:a16="http://schemas.microsoft.com/office/drawing/2014/main" val="770223523"/>
                  </a:ext>
                </a:extLst>
              </a:tr>
              <a:tr h="413984">
                <a:tc>
                  <a:txBody>
                    <a:bodyPr/>
                    <a:lstStyle/>
                    <a:p>
                      <a:pPr algn="just">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Литература </a:t>
                      </a:r>
                    </a:p>
                  </a:txBody>
                  <a:tcPr marL="68580" marR="68580" marT="0" marB="0"/>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8</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1 (12,5</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1 (12,5</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3 (37,5</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b"/>
                </a:tc>
                <a:tc>
                  <a:txBody>
                    <a:bodyPr/>
                    <a:lstStyle/>
                    <a:p>
                      <a:pPr algn="ctr">
                        <a:lnSpc>
                          <a:spcPct val="115000"/>
                        </a:lnSpc>
                        <a:spcAft>
                          <a:spcPts val="0"/>
                        </a:spcAft>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3 (37,5</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nchor="b"/>
                </a:tc>
                <a:extLst>
                  <a:ext uri="{0D108BD9-81ED-4DB2-BD59-A6C34878D82A}">
                    <a16:rowId xmlns:a16="http://schemas.microsoft.com/office/drawing/2014/main" val="1019865717"/>
                  </a:ext>
                </a:extLst>
              </a:tr>
            </a:tbl>
          </a:graphicData>
        </a:graphic>
      </p:graphicFrame>
    </p:spTree>
    <p:extLst>
      <p:ext uri="{BB962C8B-B14F-4D97-AF65-F5344CB8AC3E}">
        <p14:creationId xmlns:p14="http://schemas.microsoft.com/office/powerpoint/2010/main" val="2581263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5A50F8-DF02-DA42-AB80-0CDA45C86387}"/>
              </a:ext>
            </a:extLst>
          </p:cNvPr>
          <p:cNvSpPr>
            <a:spLocks noGrp="1"/>
          </p:cNvSpPr>
          <p:nvPr>
            <p:ph type="title"/>
          </p:nvPr>
        </p:nvSpPr>
        <p:spPr/>
        <p:txBody>
          <a:bodyPr>
            <a:normAutofit/>
          </a:bodyPr>
          <a:lstStyle/>
          <a:p>
            <a:r>
              <a:rPr lang="ru-RU" sz="2400" b="1" dirty="0">
                <a:solidFill>
                  <a:srgbClr val="C00000"/>
                </a:solidFill>
              </a:rPr>
              <a:t>Анализ входного контроля качества образования обучающихся 2- х классов </a:t>
            </a:r>
            <a:endParaRPr lang="ru-RU" sz="2400" dirty="0">
              <a:solidFill>
                <a:srgbClr val="C00000"/>
              </a:solidFill>
            </a:endParaRPr>
          </a:p>
        </p:txBody>
      </p:sp>
      <p:sp>
        <p:nvSpPr>
          <p:cNvPr id="3" name="Объект 2">
            <a:extLst>
              <a:ext uri="{FF2B5EF4-FFF2-40B4-BE49-F238E27FC236}">
                <a16:creationId xmlns:a16="http://schemas.microsoft.com/office/drawing/2014/main" id="{994D9224-9791-3D48-AC2A-F077E4442B46}"/>
              </a:ext>
            </a:extLst>
          </p:cNvPr>
          <p:cNvSpPr>
            <a:spLocks noGrp="1"/>
          </p:cNvSpPr>
          <p:nvPr>
            <p:ph idx="1"/>
          </p:nvPr>
        </p:nvSpPr>
        <p:spPr>
          <a:xfrm>
            <a:off x="589856" y="2435588"/>
            <a:ext cx="8075240" cy="4233772"/>
          </a:xfrm>
        </p:spPr>
        <p:txBody>
          <a:bodyPr>
            <a:normAutofit fontScale="55000" lnSpcReduction="20000"/>
          </a:bodyPr>
          <a:lstStyle/>
          <a:p>
            <a:pPr lvl="0"/>
            <a:r>
              <a:rPr lang="ru-RU" sz="3300" dirty="0"/>
              <a:t>Заглавная буква в начале слова. Пропуск и замена букв. Заглавная буква в именах собственных. Написание слов с безударной гласной.</a:t>
            </a:r>
          </a:p>
          <a:p>
            <a:pPr lvl="0"/>
            <a:r>
              <a:rPr lang="ru-RU" sz="3300" dirty="0"/>
              <a:t>Прописная буква в начале предложения. Знаки препинания в конце предложения: точка;</a:t>
            </a:r>
          </a:p>
          <a:p>
            <a:r>
              <a:rPr lang="ru-RU" sz="3300" dirty="0"/>
              <a:t>Сочетания </a:t>
            </a:r>
            <a:r>
              <a:rPr lang="ru-RU" sz="3300" i="1" dirty="0" err="1"/>
              <a:t>жи</a:t>
            </a:r>
            <a:r>
              <a:rPr lang="ru-RU" sz="3300" i="1" dirty="0"/>
              <a:t>-ши, чу-</a:t>
            </a:r>
            <a:r>
              <a:rPr lang="ru-RU" sz="3300" i="1" dirty="0" err="1"/>
              <a:t>щу</a:t>
            </a:r>
            <a:r>
              <a:rPr lang="ru-RU" sz="3300" i="1" dirty="0"/>
              <a:t>,</a:t>
            </a:r>
            <a:r>
              <a:rPr lang="ru-RU" sz="3300" dirty="0"/>
              <a:t> </a:t>
            </a:r>
            <a:r>
              <a:rPr lang="ru-RU" sz="3300" i="1" dirty="0" err="1"/>
              <a:t>ча-ша</a:t>
            </a:r>
            <a:r>
              <a:rPr lang="ru-RU" sz="3300" i="1" dirty="0"/>
              <a:t>, чу-</a:t>
            </a:r>
            <a:r>
              <a:rPr lang="ru-RU" sz="3300" i="1" dirty="0" err="1"/>
              <a:t>щу</a:t>
            </a:r>
            <a:r>
              <a:rPr lang="ru-RU" sz="3300" i="1" dirty="0"/>
              <a:t>.</a:t>
            </a:r>
            <a:endParaRPr lang="ru-RU" sz="3300" dirty="0"/>
          </a:p>
          <a:p>
            <a:pPr lvl="0"/>
            <a:r>
              <a:rPr lang="ru-RU" sz="3300" dirty="0"/>
              <a:t>Умение делить слова на слоги, выделять ударный слог;</a:t>
            </a:r>
          </a:p>
          <a:p>
            <a:pPr lvl="0"/>
            <a:r>
              <a:rPr lang="ru-RU" sz="3300" dirty="0"/>
              <a:t>Умение различать гласные и согласные звуки, их характеристика;</a:t>
            </a:r>
          </a:p>
          <a:p>
            <a:pPr lvl="0"/>
            <a:r>
              <a:rPr lang="ru-RU" sz="3300" dirty="0"/>
              <a:t>Составлять и записывать ответ на поставленный вопрос. </a:t>
            </a:r>
          </a:p>
          <a:p>
            <a:pPr lvl="0"/>
            <a:r>
              <a:rPr lang="ru-RU" sz="3300" dirty="0"/>
              <a:t>Соотносить предложенные словосочетания с главной мыслью предложения.</a:t>
            </a:r>
          </a:p>
          <a:p>
            <a:pPr lvl="0"/>
            <a:r>
              <a:rPr lang="ru-RU" sz="3300" dirty="0"/>
              <a:t>Пропуск, замена, перестановка букв;</a:t>
            </a:r>
          </a:p>
          <a:p>
            <a:pPr lvl="0"/>
            <a:r>
              <a:rPr lang="ru-RU" sz="3300" dirty="0"/>
              <a:t>Написание имён собственных;</a:t>
            </a:r>
          </a:p>
          <a:p>
            <a:pPr lvl="0"/>
            <a:r>
              <a:rPr lang="ru-RU" sz="3300" dirty="0"/>
              <a:t>Начало и конец предложения;</a:t>
            </a:r>
          </a:p>
          <a:p>
            <a:pPr lvl="0"/>
            <a:r>
              <a:rPr lang="ru-RU" sz="3300" dirty="0"/>
              <a:t>Пропуски, замена и искажение букв;</a:t>
            </a:r>
          </a:p>
          <a:p>
            <a:pPr lvl="0"/>
            <a:r>
              <a:rPr lang="ru-RU" sz="3300" dirty="0"/>
              <a:t>Не достаточное умение правильно оформлять письменный текст, аккуратно исправлять ошибки</a:t>
            </a:r>
          </a:p>
          <a:p>
            <a:endParaRPr lang="ru-RU" dirty="0"/>
          </a:p>
        </p:txBody>
      </p:sp>
      <p:sp>
        <p:nvSpPr>
          <p:cNvPr id="4" name="Прямоугольник 3">
            <a:extLst>
              <a:ext uri="{FF2B5EF4-FFF2-40B4-BE49-F238E27FC236}">
                <a16:creationId xmlns:a16="http://schemas.microsoft.com/office/drawing/2014/main" id="{DB428862-86A1-F946-A2B9-B25A6AA8E217}"/>
              </a:ext>
            </a:extLst>
          </p:cNvPr>
          <p:cNvSpPr/>
          <p:nvPr/>
        </p:nvSpPr>
        <p:spPr>
          <a:xfrm>
            <a:off x="683568" y="1632545"/>
            <a:ext cx="7776864" cy="646331"/>
          </a:xfrm>
          <a:prstGeom prst="rect">
            <a:avLst/>
          </a:prstGeom>
        </p:spPr>
        <p:txBody>
          <a:bodyPr wrap="square">
            <a:spAutoFit/>
          </a:bodyPr>
          <a:lstStyle/>
          <a:p>
            <a:pPr algn="ctr"/>
            <a:r>
              <a:rPr lang="ru-RU" b="1" i="1" dirty="0">
                <a:solidFill>
                  <a:schemeClr val="tx2"/>
                </a:solidFill>
              </a:rPr>
              <a:t>Проблемы, выявленные входе проведения входной диагностики</a:t>
            </a:r>
          </a:p>
          <a:p>
            <a:pPr algn="ctr"/>
            <a:r>
              <a:rPr lang="ru-RU" b="1" i="1" dirty="0">
                <a:solidFill>
                  <a:schemeClr val="tx2"/>
                </a:solidFill>
              </a:rPr>
              <a:t> по русскому языку:</a:t>
            </a:r>
          </a:p>
        </p:txBody>
      </p:sp>
    </p:spTree>
    <p:extLst>
      <p:ext uri="{BB962C8B-B14F-4D97-AF65-F5344CB8AC3E}">
        <p14:creationId xmlns:p14="http://schemas.microsoft.com/office/powerpoint/2010/main" val="1906965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BB0B1377-E93C-5D49-816B-4D8EEA1B4056}"/>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ru-RU" sz="1800" b="1" dirty="0">
                <a:solidFill>
                  <a:srgbClr val="C00000"/>
                </a:solidFill>
              </a:rPr>
              <a:t>Анализ входного контроля качества образования обучающихся 2- х классов по математике :</a:t>
            </a:r>
            <a:endParaRPr lang="ru-RU" sz="1800" dirty="0"/>
          </a:p>
        </p:txBody>
      </p:sp>
      <p:graphicFrame>
        <p:nvGraphicFramePr>
          <p:cNvPr id="6" name="Диаграмма 5">
            <a:extLst>
              <a:ext uri="{FF2B5EF4-FFF2-40B4-BE49-F238E27FC236}">
                <a16:creationId xmlns:a16="http://schemas.microsoft.com/office/drawing/2014/main" id="{1A156C1A-C62A-0B42-93E1-1AD22BFA9BA1}"/>
              </a:ext>
            </a:extLst>
          </p:cNvPr>
          <p:cNvGraphicFramePr/>
          <p:nvPr>
            <p:extLst>
              <p:ext uri="{D42A27DB-BD31-4B8C-83A1-F6EECF244321}">
                <p14:modId xmlns:p14="http://schemas.microsoft.com/office/powerpoint/2010/main" val="1414353922"/>
              </p:ext>
            </p:extLst>
          </p:nvPr>
        </p:nvGraphicFramePr>
        <p:xfrm>
          <a:off x="4139952" y="2459941"/>
          <a:ext cx="4752528" cy="29852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Объект 12">
            <a:extLst>
              <a:ext uri="{FF2B5EF4-FFF2-40B4-BE49-F238E27FC236}">
                <a16:creationId xmlns:a16="http://schemas.microsoft.com/office/drawing/2014/main" id="{FF60CB6F-BB26-C940-A9C7-850BD005AA93}"/>
              </a:ext>
            </a:extLst>
          </p:cNvPr>
          <p:cNvGraphicFramePr>
            <a:graphicFrameLocks noGrp="1"/>
          </p:cNvGraphicFramePr>
          <p:nvPr>
            <p:ph idx="1"/>
            <p:extLst>
              <p:ext uri="{D42A27DB-BD31-4B8C-83A1-F6EECF244321}">
                <p14:modId xmlns:p14="http://schemas.microsoft.com/office/powerpoint/2010/main" val="1035758449"/>
              </p:ext>
            </p:extLst>
          </p:nvPr>
        </p:nvGraphicFramePr>
        <p:xfrm>
          <a:off x="323529" y="1988840"/>
          <a:ext cx="3816423" cy="345638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46713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5A50F8-DF02-DA42-AB80-0CDA45C86387}"/>
              </a:ext>
            </a:extLst>
          </p:cNvPr>
          <p:cNvSpPr>
            <a:spLocks noGrp="1"/>
          </p:cNvSpPr>
          <p:nvPr>
            <p:ph type="title"/>
          </p:nvPr>
        </p:nvSpPr>
        <p:spPr/>
        <p:txBody>
          <a:bodyPr>
            <a:normAutofit/>
          </a:bodyPr>
          <a:lstStyle/>
          <a:p>
            <a:r>
              <a:rPr lang="ru-RU" sz="2400" b="1" dirty="0">
                <a:solidFill>
                  <a:srgbClr val="C00000"/>
                </a:solidFill>
              </a:rPr>
              <a:t>Анализ входного контроля качества образования обучающихся 2- х классов </a:t>
            </a:r>
            <a:endParaRPr lang="ru-RU" sz="2400" dirty="0">
              <a:solidFill>
                <a:srgbClr val="C00000"/>
              </a:solidFill>
            </a:endParaRPr>
          </a:p>
        </p:txBody>
      </p:sp>
      <p:sp>
        <p:nvSpPr>
          <p:cNvPr id="3" name="Объект 2">
            <a:extLst>
              <a:ext uri="{FF2B5EF4-FFF2-40B4-BE49-F238E27FC236}">
                <a16:creationId xmlns:a16="http://schemas.microsoft.com/office/drawing/2014/main" id="{994D9224-9791-3D48-AC2A-F077E4442B46}"/>
              </a:ext>
            </a:extLst>
          </p:cNvPr>
          <p:cNvSpPr>
            <a:spLocks noGrp="1"/>
          </p:cNvSpPr>
          <p:nvPr>
            <p:ph idx="1"/>
          </p:nvPr>
        </p:nvSpPr>
        <p:spPr>
          <a:xfrm>
            <a:off x="589856" y="2435588"/>
            <a:ext cx="8075240" cy="4233772"/>
          </a:xfrm>
        </p:spPr>
        <p:txBody>
          <a:bodyPr>
            <a:normAutofit fontScale="70000" lnSpcReduction="20000"/>
          </a:bodyPr>
          <a:lstStyle/>
          <a:p>
            <a:pPr lvl="0"/>
            <a:r>
              <a:rPr lang="ru-RU" sz="2300" dirty="0"/>
              <a:t>Решение составных задач. Сложение и вычитание в пределах 100;</a:t>
            </a:r>
          </a:p>
          <a:p>
            <a:pPr lvl="0"/>
            <a:r>
              <a:rPr lang="ru-RU" sz="2300" dirty="0"/>
              <a:t>Составлять числовое выражение;</a:t>
            </a:r>
          </a:p>
          <a:p>
            <a:pPr lvl="0"/>
            <a:r>
              <a:rPr lang="ru-RU" sz="2300" dirty="0"/>
              <a:t>Выделять неизвестный. компонент арифметического действия и   находить его значение;</a:t>
            </a:r>
          </a:p>
          <a:p>
            <a:pPr lvl="0"/>
            <a:r>
              <a:rPr lang="ru-RU" sz="2300" dirty="0"/>
              <a:t>Решать текстовые задачи в 1- 2 действия на нахождение неизвестной величины;</a:t>
            </a:r>
          </a:p>
          <a:p>
            <a:pPr lvl="0"/>
            <a:r>
              <a:rPr lang="ru-RU" sz="2300" dirty="0"/>
              <a:t>Устанавливать зависимость и находить неизвестную величину в ситуации, изготовления товара (расход на предмет, количество предметов, общий расход) или расчета стоимости (цена товара, количество,   общая стоимость);</a:t>
            </a:r>
          </a:p>
          <a:p>
            <a:pPr lvl="0"/>
            <a:r>
              <a:rPr lang="ru-RU" sz="2300" dirty="0"/>
              <a:t>Измерять длину отрезка и строить отрезок данной длины;</a:t>
            </a:r>
          </a:p>
          <a:p>
            <a:pPr lvl="0"/>
            <a:r>
              <a:rPr lang="ru-RU" sz="2300" dirty="0"/>
              <a:t>Выполнять действия с нулём и единицей;</a:t>
            </a:r>
          </a:p>
          <a:p>
            <a:pPr lvl="0"/>
            <a:r>
              <a:rPr lang="ru-RU" sz="2300" dirty="0"/>
              <a:t>Математическая терминология; запись математических выражений;</a:t>
            </a:r>
          </a:p>
          <a:p>
            <a:pPr lvl="0"/>
            <a:r>
              <a:rPr lang="ru-RU" sz="2300" dirty="0"/>
              <a:t>Не  усвоены понятия «сумма» и «разность», названия компонентов действия сложения и вычитания;</a:t>
            </a:r>
          </a:p>
          <a:p>
            <a:pPr lvl="0"/>
            <a:r>
              <a:rPr lang="ru-RU" sz="2300" dirty="0"/>
              <a:t>Не усвоены понятия «отрезок», «ломаная», соответственно неверно выполнен чертеж, недостаточно развито пространственное воображение.</a:t>
            </a:r>
          </a:p>
          <a:p>
            <a:endParaRPr lang="ru-RU" dirty="0"/>
          </a:p>
        </p:txBody>
      </p:sp>
      <p:sp>
        <p:nvSpPr>
          <p:cNvPr id="4" name="Прямоугольник 3">
            <a:extLst>
              <a:ext uri="{FF2B5EF4-FFF2-40B4-BE49-F238E27FC236}">
                <a16:creationId xmlns:a16="http://schemas.microsoft.com/office/drawing/2014/main" id="{DB428862-86A1-F946-A2B9-B25A6AA8E217}"/>
              </a:ext>
            </a:extLst>
          </p:cNvPr>
          <p:cNvSpPr/>
          <p:nvPr/>
        </p:nvSpPr>
        <p:spPr>
          <a:xfrm>
            <a:off x="457200" y="1598756"/>
            <a:ext cx="8390409" cy="646331"/>
          </a:xfrm>
          <a:prstGeom prst="rect">
            <a:avLst/>
          </a:prstGeom>
        </p:spPr>
        <p:txBody>
          <a:bodyPr wrap="square">
            <a:spAutoFit/>
          </a:bodyPr>
          <a:lstStyle/>
          <a:p>
            <a:pPr algn="ctr"/>
            <a:r>
              <a:rPr lang="ru-RU" b="1" i="1" dirty="0">
                <a:solidFill>
                  <a:schemeClr val="tx2"/>
                </a:solidFill>
              </a:rPr>
              <a:t>Проблемы, выявленные </a:t>
            </a:r>
            <a:r>
              <a:rPr lang="ru-RU" b="1" i="1" dirty="0" smtClean="0">
                <a:solidFill>
                  <a:schemeClr val="tx2"/>
                </a:solidFill>
              </a:rPr>
              <a:t>в ходе </a:t>
            </a:r>
            <a:r>
              <a:rPr lang="ru-RU" b="1" i="1" dirty="0">
                <a:solidFill>
                  <a:schemeClr val="tx2"/>
                </a:solidFill>
              </a:rPr>
              <a:t>проведения входной диагностики</a:t>
            </a:r>
          </a:p>
          <a:p>
            <a:pPr algn="ctr"/>
            <a:r>
              <a:rPr lang="ru-RU" b="1" i="1" dirty="0">
                <a:solidFill>
                  <a:schemeClr val="tx2"/>
                </a:solidFill>
              </a:rPr>
              <a:t> по математике:</a:t>
            </a:r>
          </a:p>
        </p:txBody>
      </p:sp>
    </p:spTree>
    <p:extLst>
      <p:ext uri="{BB962C8B-B14F-4D97-AF65-F5344CB8AC3E}">
        <p14:creationId xmlns:p14="http://schemas.microsoft.com/office/powerpoint/2010/main" val="1863409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BB0B1377-E93C-5D49-816B-4D8EEA1B4056}"/>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ru-RU" sz="1800" b="1" dirty="0">
                <a:solidFill>
                  <a:srgbClr val="C00000"/>
                </a:solidFill>
              </a:rPr>
              <a:t>Анализ входного контроля качества образования обучающихся 3- х классов по русскому языку :</a:t>
            </a:r>
            <a:endParaRPr lang="ru-RU" sz="1800" dirty="0"/>
          </a:p>
        </p:txBody>
      </p:sp>
      <p:graphicFrame>
        <p:nvGraphicFramePr>
          <p:cNvPr id="6" name="Диаграмма 5">
            <a:extLst>
              <a:ext uri="{FF2B5EF4-FFF2-40B4-BE49-F238E27FC236}">
                <a16:creationId xmlns:a16="http://schemas.microsoft.com/office/drawing/2014/main" id="{1A156C1A-C62A-0B42-93E1-1AD22BFA9BA1}"/>
              </a:ext>
            </a:extLst>
          </p:cNvPr>
          <p:cNvGraphicFramePr/>
          <p:nvPr>
            <p:extLst>
              <p:ext uri="{D42A27DB-BD31-4B8C-83A1-F6EECF244321}">
                <p14:modId xmlns:p14="http://schemas.microsoft.com/office/powerpoint/2010/main" val="2409857887"/>
              </p:ext>
            </p:extLst>
          </p:nvPr>
        </p:nvGraphicFramePr>
        <p:xfrm>
          <a:off x="4139952" y="2459941"/>
          <a:ext cx="4752528" cy="29852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Объект 12">
            <a:extLst>
              <a:ext uri="{FF2B5EF4-FFF2-40B4-BE49-F238E27FC236}">
                <a16:creationId xmlns:a16="http://schemas.microsoft.com/office/drawing/2014/main" id="{FF60CB6F-BB26-C940-A9C7-850BD005AA93}"/>
              </a:ext>
            </a:extLst>
          </p:cNvPr>
          <p:cNvGraphicFramePr>
            <a:graphicFrameLocks noGrp="1"/>
          </p:cNvGraphicFramePr>
          <p:nvPr>
            <p:ph idx="1"/>
            <p:extLst>
              <p:ext uri="{D42A27DB-BD31-4B8C-83A1-F6EECF244321}">
                <p14:modId xmlns:p14="http://schemas.microsoft.com/office/powerpoint/2010/main" val="2799435739"/>
              </p:ext>
            </p:extLst>
          </p:nvPr>
        </p:nvGraphicFramePr>
        <p:xfrm>
          <a:off x="323529" y="1988840"/>
          <a:ext cx="3816423" cy="345638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26870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5A50F8-DF02-DA42-AB80-0CDA45C86387}"/>
              </a:ext>
            </a:extLst>
          </p:cNvPr>
          <p:cNvSpPr>
            <a:spLocks noGrp="1"/>
          </p:cNvSpPr>
          <p:nvPr>
            <p:ph type="title"/>
          </p:nvPr>
        </p:nvSpPr>
        <p:spPr/>
        <p:txBody>
          <a:bodyPr>
            <a:normAutofit/>
          </a:bodyPr>
          <a:lstStyle/>
          <a:p>
            <a:r>
              <a:rPr lang="ru-RU" sz="2400" b="1" dirty="0">
                <a:solidFill>
                  <a:srgbClr val="C00000"/>
                </a:solidFill>
              </a:rPr>
              <a:t>Анализ входного контроля качества образования обучающихся 3- х классов </a:t>
            </a:r>
            <a:endParaRPr lang="ru-RU" sz="2400" dirty="0">
              <a:solidFill>
                <a:srgbClr val="C00000"/>
              </a:solidFill>
            </a:endParaRPr>
          </a:p>
        </p:txBody>
      </p:sp>
      <p:sp>
        <p:nvSpPr>
          <p:cNvPr id="3" name="Объект 2">
            <a:extLst>
              <a:ext uri="{FF2B5EF4-FFF2-40B4-BE49-F238E27FC236}">
                <a16:creationId xmlns:a16="http://schemas.microsoft.com/office/drawing/2014/main" id="{994D9224-9791-3D48-AC2A-F077E4442B46}"/>
              </a:ext>
            </a:extLst>
          </p:cNvPr>
          <p:cNvSpPr>
            <a:spLocks noGrp="1"/>
          </p:cNvSpPr>
          <p:nvPr>
            <p:ph idx="1"/>
          </p:nvPr>
        </p:nvSpPr>
        <p:spPr>
          <a:xfrm>
            <a:off x="589856" y="2435588"/>
            <a:ext cx="8075240" cy="4233772"/>
          </a:xfrm>
        </p:spPr>
        <p:txBody>
          <a:bodyPr>
            <a:normAutofit fontScale="77500" lnSpcReduction="20000"/>
          </a:bodyPr>
          <a:lstStyle/>
          <a:p>
            <a:pPr lvl="0"/>
            <a:r>
              <a:rPr lang="ru-RU" sz="2300" dirty="0"/>
              <a:t>Безударные гласные, проверяемые ударением;</a:t>
            </a:r>
          </a:p>
          <a:p>
            <a:pPr lvl="0"/>
            <a:r>
              <a:rPr lang="ru-RU" sz="2300" dirty="0"/>
              <a:t>Парные звонкие и глухие согласные в корне слова;</a:t>
            </a:r>
          </a:p>
          <a:p>
            <a:pPr lvl="0"/>
            <a:r>
              <a:rPr lang="ru-RU" sz="2300" dirty="0"/>
              <a:t>Мягкий знак разделительный;</a:t>
            </a:r>
          </a:p>
          <a:p>
            <a:pPr lvl="0"/>
            <a:r>
              <a:rPr lang="ru-RU" sz="2300" dirty="0"/>
              <a:t>Безударные гласные в корне слова;</a:t>
            </a:r>
          </a:p>
          <a:p>
            <a:pPr lvl="0"/>
            <a:r>
              <a:rPr lang="ru-RU" sz="2300" dirty="0"/>
              <a:t>Фонетический разбор слова;</a:t>
            </a:r>
          </a:p>
          <a:p>
            <a:pPr lvl="0"/>
            <a:r>
              <a:rPr lang="ru-RU" sz="2300" dirty="0"/>
              <a:t>Выделение грамматической основы предложения;</a:t>
            </a:r>
          </a:p>
          <a:p>
            <a:pPr lvl="0"/>
            <a:r>
              <a:rPr lang="ru-RU" sz="2300" dirty="0"/>
              <a:t>Пропуск, замена, вставка букв;</a:t>
            </a:r>
          </a:p>
          <a:p>
            <a:pPr lvl="0"/>
            <a:r>
              <a:rPr lang="ru-RU" sz="2300" dirty="0"/>
              <a:t>Безударные  гласные, проверяемые ударением в корне слов;</a:t>
            </a:r>
          </a:p>
          <a:p>
            <a:pPr lvl="0"/>
            <a:r>
              <a:rPr lang="ru-RU" sz="2300" dirty="0"/>
              <a:t>Непроверяемые  написания;</a:t>
            </a:r>
          </a:p>
          <a:p>
            <a:pPr lvl="0"/>
            <a:r>
              <a:rPr lang="ru-RU" sz="2300" dirty="0"/>
              <a:t>Большая  буква в именах, кличках животных, названиях населенных пунктов;</a:t>
            </a:r>
          </a:p>
          <a:p>
            <a:pPr lvl="0"/>
            <a:r>
              <a:rPr lang="ru-RU" sz="2300" dirty="0"/>
              <a:t>Гласные после шипящих (</a:t>
            </a:r>
            <a:r>
              <a:rPr lang="ru-RU" sz="2300" dirty="0" err="1"/>
              <a:t>жи</a:t>
            </a:r>
            <a:r>
              <a:rPr lang="ru-RU" sz="2300" dirty="0"/>
              <a:t>-ши, </a:t>
            </a:r>
            <a:r>
              <a:rPr lang="ru-RU" sz="2300" dirty="0" err="1"/>
              <a:t>ча</a:t>
            </a:r>
            <a:r>
              <a:rPr lang="ru-RU" sz="2300" dirty="0"/>
              <a:t>-ща, чу-</a:t>
            </a:r>
            <a:r>
              <a:rPr lang="ru-RU" sz="2300" dirty="0" err="1"/>
              <a:t>щу</a:t>
            </a:r>
            <a:r>
              <a:rPr lang="ru-RU" sz="2300" dirty="0"/>
              <a:t>);</a:t>
            </a:r>
          </a:p>
          <a:p>
            <a:pPr lvl="0"/>
            <a:r>
              <a:rPr lang="ru-RU" sz="2300" dirty="0"/>
              <a:t>Пропуск, замена, вставка букв;  </a:t>
            </a:r>
          </a:p>
          <a:p>
            <a:pPr lvl="0"/>
            <a:r>
              <a:rPr lang="ru-RU" sz="2300" dirty="0"/>
              <a:t>Двойные согласные.</a:t>
            </a:r>
          </a:p>
          <a:p>
            <a:endParaRPr lang="ru-RU" dirty="0"/>
          </a:p>
        </p:txBody>
      </p:sp>
      <p:sp>
        <p:nvSpPr>
          <p:cNvPr id="4" name="Прямоугольник 3">
            <a:extLst>
              <a:ext uri="{FF2B5EF4-FFF2-40B4-BE49-F238E27FC236}">
                <a16:creationId xmlns:a16="http://schemas.microsoft.com/office/drawing/2014/main" id="{DB428862-86A1-F946-A2B9-B25A6AA8E217}"/>
              </a:ext>
            </a:extLst>
          </p:cNvPr>
          <p:cNvSpPr/>
          <p:nvPr/>
        </p:nvSpPr>
        <p:spPr>
          <a:xfrm>
            <a:off x="683568" y="1632545"/>
            <a:ext cx="7776864" cy="646331"/>
          </a:xfrm>
          <a:prstGeom prst="rect">
            <a:avLst/>
          </a:prstGeom>
        </p:spPr>
        <p:txBody>
          <a:bodyPr wrap="square">
            <a:spAutoFit/>
          </a:bodyPr>
          <a:lstStyle/>
          <a:p>
            <a:pPr algn="ctr"/>
            <a:r>
              <a:rPr lang="ru-RU" b="1" i="1" dirty="0">
                <a:solidFill>
                  <a:schemeClr val="tx2"/>
                </a:solidFill>
              </a:rPr>
              <a:t>Проблемы, выявленные </a:t>
            </a:r>
            <a:r>
              <a:rPr lang="ru-RU" b="1" i="1" dirty="0" smtClean="0">
                <a:solidFill>
                  <a:schemeClr val="tx2"/>
                </a:solidFill>
              </a:rPr>
              <a:t>в ходе </a:t>
            </a:r>
            <a:r>
              <a:rPr lang="ru-RU" b="1" i="1" dirty="0">
                <a:solidFill>
                  <a:schemeClr val="tx2"/>
                </a:solidFill>
              </a:rPr>
              <a:t>проведения входной </a:t>
            </a:r>
            <a:r>
              <a:rPr lang="ru-RU" b="1" i="1" dirty="0" smtClean="0">
                <a:solidFill>
                  <a:schemeClr val="tx2"/>
                </a:solidFill>
              </a:rPr>
              <a:t>диагностики  </a:t>
            </a:r>
            <a:r>
              <a:rPr lang="ru-RU" b="1" i="1" dirty="0">
                <a:solidFill>
                  <a:schemeClr val="tx2"/>
                </a:solidFill>
              </a:rPr>
              <a:t>по русскому языку:</a:t>
            </a:r>
          </a:p>
        </p:txBody>
      </p:sp>
    </p:spTree>
    <p:extLst>
      <p:ext uri="{BB962C8B-B14F-4D97-AF65-F5344CB8AC3E}">
        <p14:creationId xmlns:p14="http://schemas.microsoft.com/office/powerpoint/2010/main" val="730877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BB0B1377-E93C-5D49-816B-4D8EEA1B4056}"/>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ru-RU" sz="1800" b="1" dirty="0">
                <a:solidFill>
                  <a:srgbClr val="C00000"/>
                </a:solidFill>
              </a:rPr>
              <a:t>Анализ входного контроля качества образования обучающихся 3- х классов по математике :</a:t>
            </a:r>
            <a:endParaRPr lang="ru-RU" sz="1800" dirty="0"/>
          </a:p>
        </p:txBody>
      </p:sp>
      <p:graphicFrame>
        <p:nvGraphicFramePr>
          <p:cNvPr id="6" name="Диаграмма 5">
            <a:extLst>
              <a:ext uri="{FF2B5EF4-FFF2-40B4-BE49-F238E27FC236}">
                <a16:creationId xmlns:a16="http://schemas.microsoft.com/office/drawing/2014/main" id="{1A156C1A-C62A-0B42-93E1-1AD22BFA9BA1}"/>
              </a:ext>
            </a:extLst>
          </p:cNvPr>
          <p:cNvGraphicFramePr/>
          <p:nvPr>
            <p:extLst>
              <p:ext uri="{D42A27DB-BD31-4B8C-83A1-F6EECF244321}">
                <p14:modId xmlns:p14="http://schemas.microsoft.com/office/powerpoint/2010/main" val="1835057379"/>
              </p:ext>
            </p:extLst>
          </p:nvPr>
        </p:nvGraphicFramePr>
        <p:xfrm>
          <a:off x="4139952" y="2459941"/>
          <a:ext cx="4752528" cy="29852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Объект 12">
            <a:extLst>
              <a:ext uri="{FF2B5EF4-FFF2-40B4-BE49-F238E27FC236}">
                <a16:creationId xmlns:a16="http://schemas.microsoft.com/office/drawing/2014/main" id="{FF60CB6F-BB26-C940-A9C7-850BD005AA93}"/>
              </a:ext>
            </a:extLst>
          </p:cNvPr>
          <p:cNvGraphicFramePr>
            <a:graphicFrameLocks noGrp="1"/>
          </p:cNvGraphicFramePr>
          <p:nvPr>
            <p:ph idx="1"/>
            <p:extLst>
              <p:ext uri="{D42A27DB-BD31-4B8C-83A1-F6EECF244321}">
                <p14:modId xmlns:p14="http://schemas.microsoft.com/office/powerpoint/2010/main" val="2265619827"/>
              </p:ext>
            </p:extLst>
          </p:nvPr>
        </p:nvGraphicFramePr>
        <p:xfrm>
          <a:off x="323529" y="1988840"/>
          <a:ext cx="3816423" cy="345638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0819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сность">
  <a:themeElements>
    <a:clrScheme name="Синий">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Ясность">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1897</TotalTime>
  <Words>6250</Words>
  <Application>Microsoft Office PowerPoint</Application>
  <PresentationFormat>Экран (4:3)</PresentationFormat>
  <Paragraphs>771</Paragraphs>
  <Slides>34</Slides>
  <Notes>33</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34</vt:i4>
      </vt:variant>
    </vt:vector>
  </HeadingPairs>
  <TitlesOfParts>
    <vt:vector size="39" baseType="lpstr">
      <vt:lpstr>Arial</vt:lpstr>
      <vt:lpstr>Calibri</vt:lpstr>
      <vt:lpstr>Liberation Serif</vt:lpstr>
      <vt:lpstr>Times New Roman</vt:lpstr>
      <vt:lpstr>Ясность</vt:lpstr>
      <vt:lpstr>Единый методический день педагогических работников образовательных организаций городского округа Красноуфимск</vt:lpstr>
      <vt:lpstr>Анализ входного контроля качества образования обучающихся 2- 4 классов </vt:lpstr>
      <vt:lpstr>Анализ входного контроля качества образования обучающихся 2-х классов по русскому  языку: </vt:lpstr>
      <vt:lpstr>Анализ входного контроля качества образования обучающихся 2- х классов </vt:lpstr>
      <vt:lpstr>Анализ входного контроля качества образования обучающихся 2- х классов по математике :</vt:lpstr>
      <vt:lpstr>Анализ входного контроля качества образования обучающихся 2- х классов </vt:lpstr>
      <vt:lpstr>Анализ входного контроля качества образования обучающихся 3- х классов по русскому языку :</vt:lpstr>
      <vt:lpstr>Анализ входного контроля качества образования обучающихся 3- х классов </vt:lpstr>
      <vt:lpstr>Анализ входного контроля качества образования обучающихся 3- х классов по математике :</vt:lpstr>
      <vt:lpstr>Анализ входного контроля качества образования обучающихся 3- х классов </vt:lpstr>
      <vt:lpstr>Анализ входного контроля качества образования обучающихся 4- х классов по русскому языку :</vt:lpstr>
      <vt:lpstr>Анализ входного контроля качества образования обучающихся 4- х классов </vt:lpstr>
      <vt:lpstr>Анализ входного контроля качества образования обучающихся 4- х классов по математике :</vt:lpstr>
      <vt:lpstr>Анализ входного контроля качества образования обучающихся 4- х классов </vt:lpstr>
      <vt:lpstr>Презентация PowerPoint</vt:lpstr>
      <vt:lpstr>Презентация PowerPoint</vt:lpstr>
      <vt:lpstr>Уровень подготовки обучающихся 5 классов  </vt:lpstr>
      <vt:lpstr>Уровень подготовки обучающихся 6 классов  </vt:lpstr>
      <vt:lpstr>Уровень подготовки обучающихся 7 классов  </vt:lpstr>
      <vt:lpstr>Уровень подготовки обучающихся 8 классов  </vt:lpstr>
      <vt:lpstr>Уровень подготовки обучающихся 9 классов  </vt:lpstr>
      <vt:lpstr>Выводы по результатам участия обучающихся во ВПР </vt:lpstr>
      <vt:lpstr>Русский язык ДР-10 </vt:lpstr>
      <vt:lpstr>Математика ДР-10 </vt:lpstr>
      <vt:lpstr>Английский язык ДР-10 </vt:lpstr>
      <vt:lpstr>Биология ДР-10 </vt:lpstr>
      <vt:lpstr>География ДР-10 </vt:lpstr>
      <vt:lpstr>Информатика ДР-10 </vt:lpstr>
      <vt:lpstr>История ДР-10 </vt:lpstr>
      <vt:lpstr>Литература ДР-10 </vt:lpstr>
      <vt:lpstr>Обществознание ДР-10 </vt:lpstr>
      <vt:lpstr>Физика ДР-10</vt:lpstr>
      <vt:lpstr>Химия ДР-10 </vt:lpstr>
      <vt:lpstr>Участие  обучающихся 10 классов   в диагностических работах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Стратегические приоритеты образовательной политики в городском округе Красноуфимск:  достижение современного качества образования</dc:title>
  <dc:creator>EV</dc:creator>
  <cp:lastModifiedBy>User</cp:lastModifiedBy>
  <cp:revision>143</cp:revision>
  <dcterms:created xsi:type="dcterms:W3CDTF">2017-08-27T08:07:31Z</dcterms:created>
  <dcterms:modified xsi:type="dcterms:W3CDTF">2020-11-06T05:35:18Z</dcterms:modified>
</cp:coreProperties>
</file>