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A5FE5F-6138-4403-8303-CE7F8F9EAA1B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9CE62E-5B8C-407F-8A8D-02B0A3E8F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46298" cy="5857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Условия повышения эффективности управления развитием образовательных систем: результаты реализации муниципального проекта «</a:t>
            </a:r>
            <a:r>
              <a:rPr lang="ru-RU" sz="3600" i="1" dirty="0" smtClean="0">
                <a:solidFill>
                  <a:srgbClr val="C00000"/>
                </a:solidFill>
                <a:effectLst/>
                <a:latin typeface="+mn-lt"/>
              </a:rPr>
              <a:t>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6429395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46298" cy="7000900"/>
          </a:xfrm>
        </p:spPr>
        <p:txBody>
          <a:bodyPr>
            <a:normAutofit/>
          </a:bodyPr>
          <a:lstStyle/>
          <a:p>
            <a:pPr algn="ctr" eaLnBrk="0" fontAlgn="base" hangingPunct="0"/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6715147"/>
            <a:ext cx="8062912" cy="357189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52"/>
            <a:ext cx="86439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 descr="https://www.2do2go.ru/uploads/75fab4e09682511c05f237f1343dbff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5286412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-asveta.adu.by/images/content/images/material/ya_hoch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2372799">
            <a:off x="512950" y="4303962"/>
            <a:ext cx="2619994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372799">
            <a:off x="5569443" y="1278660"/>
            <a:ext cx="26199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246298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Государственная программа РФ «Развитие образования»: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Цель 3: 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+mn-lt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r>
              <a:rPr lang="ru-RU" sz="3600" i="1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i="1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endParaRPr lang="ru-RU" sz="3600" i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6429395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pic>
        <p:nvPicPr>
          <p:cNvPr id="7" name="Рисунок 6" descr="https://fsd.multiurok.ru/html/2018/05/23/s_5b057796382dd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86322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8.hostingkartinok.com/uploads/images/2018/01/466df550f9a8656049c7e370618442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86322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643998" cy="59293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6429395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pic>
        <p:nvPicPr>
          <p:cNvPr id="4" name="Рисунок 3" descr="https://www.moscluster.com/wp-content/uploads/59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0719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41434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uRP2blI111J-As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286124"/>
            <a:ext cx="2643206" cy="2500330"/>
          </a:xfrm>
          <a:prstGeom prst="rect">
            <a:avLst/>
          </a:prstGeom>
          <a:noFill/>
          <a:ln w="9525" algn="in">
            <a:solidFill>
              <a:srgbClr val="CCCC99"/>
            </a:solidFill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cs typeface="Times New Roman" pitchFamily="18" charset="0"/>
              </a:rPr>
              <a:t>Проект  «</a:t>
            </a:r>
            <a:r>
              <a:rPr lang="ru-RU" sz="2000" i="1" dirty="0" smtClean="0"/>
              <a:t>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 </a:t>
            </a:r>
            <a:r>
              <a:rPr lang="ru-RU" sz="2000" i="1" dirty="0" smtClean="0">
                <a:cs typeface="Times New Roman" pitchFamily="18" charset="0"/>
              </a:rPr>
              <a:t>состоялся под руководством специалистов </a:t>
            </a: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Российской академии народного хозяйства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государственной службы при Президенте Российской Федерации в рамках программы «Управление в сфере образования»,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специалистов Муниципального органа управления образованием Управление образованием городского округа Красноуфимск.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246298" cy="6643710"/>
          </a:xfrm>
        </p:spPr>
        <p:txBody>
          <a:bodyPr>
            <a:normAutofit fontScale="90000"/>
          </a:bodyPr>
          <a:lstStyle/>
          <a:p>
            <a:pPr algn="ctr" eaLnBrk="0" fontAlgn="base" hangingPunct="0"/>
            <a:r>
              <a:rPr lang="ru-RU" sz="3100" b="1" i="1" dirty="0" smtClean="0">
                <a:solidFill>
                  <a:schemeClr val="tx1"/>
                </a:solidFill>
                <a:effectLst/>
                <a:latin typeface="+mn-lt"/>
              </a:rPr>
              <a:t>?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>Как определить направления личностного развития?</a:t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b="1" i="1" dirty="0" smtClean="0">
                <a:solidFill>
                  <a:schemeClr val="tx1"/>
                </a:solidFill>
                <a:effectLst/>
                <a:latin typeface="+mn-lt"/>
              </a:rPr>
              <a:t>?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> Что развивать и как развивать? </a:t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b="1" i="1" dirty="0" smtClean="0">
                <a:solidFill>
                  <a:schemeClr val="tx1"/>
                </a:solidFill>
                <a:effectLst/>
                <a:latin typeface="+mn-lt"/>
              </a:rPr>
              <a:t>?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>Как определить личностный потенциал и возможности роста? </a:t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b="1" i="1" dirty="0" smtClean="0">
                <a:solidFill>
                  <a:schemeClr val="tx1"/>
                </a:solidFill>
                <a:effectLst/>
                <a:latin typeface="+mn-lt"/>
              </a:rPr>
              <a:t>?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> Как обеспечить самореализацию или создать условия для ее проявления и осуществления? </a:t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6429395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46298" cy="7000900"/>
          </a:xfrm>
        </p:spPr>
        <p:txBody>
          <a:bodyPr>
            <a:normAutofit/>
          </a:bodyPr>
          <a:lstStyle/>
          <a:p>
            <a:pPr algn="ctr" eaLnBrk="0" fontAlgn="base" hangingPunct="0"/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Для совершенствования действующей муниципальной модели мониторинга качества образования выбран набор критериев, позволяющих более полно отразить динамику развития ребенка. Данные критерии определены с опорой на Атлас новых профессий: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  <a:t>системное мышление;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1" dirty="0" err="1" smtClean="0">
                <a:solidFill>
                  <a:schemeClr val="tx1"/>
                </a:solidFill>
                <a:effectLst/>
                <a:latin typeface="+mn-lt"/>
              </a:rPr>
              <a:t>коммуникативность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  <a:t>;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1" dirty="0" err="1" smtClean="0">
                <a:solidFill>
                  <a:schemeClr val="tx1"/>
                </a:solidFill>
                <a:effectLst/>
                <a:latin typeface="+mn-lt"/>
              </a:rPr>
              <a:t>креативность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</a:rPr>
              <a:t> интеллектуальная лабильность.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6429395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pic>
        <p:nvPicPr>
          <p:cNvPr id="4" name="Рисунок 3" descr="https://balanceatlanta.com/wp-content/uploads/Gea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876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zen_doc/61319/pub_5cc492abc5ed1700b3e464e9_5cc49b4f15df6000b3c20a32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643314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ko.tmbreg.ru/assets/files/2017/12/Fotolia_42908997_Subscription_Monthly_X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1481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lfa-content.ru/blog/wp-content/uploads/2018/11/opros-google-chego-zhdut-ot-vas-polzovateli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357694"/>
            <a:ext cx="86995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46298" cy="7000900"/>
          </a:xfrm>
        </p:spPr>
        <p:txBody>
          <a:bodyPr>
            <a:normAutofit/>
          </a:bodyPr>
          <a:lstStyle/>
          <a:p>
            <a:pPr algn="ctr" eaLnBrk="0" fontAlgn="base" hangingPunct="0"/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6715147"/>
            <a:ext cx="8062912" cy="357189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52"/>
            <a:ext cx="850112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В 2018 </a:t>
            </a:r>
            <a:r>
              <a:rPr lang="ru-RU" sz="2400" dirty="0"/>
              <a:t>- 2020 </a:t>
            </a:r>
            <a:r>
              <a:rPr lang="ru-RU" sz="2400" dirty="0" smtClean="0"/>
              <a:t>г.г. </a:t>
            </a:r>
            <a:r>
              <a:rPr lang="ru-RU" sz="2400" dirty="0"/>
              <a:t>в рамках реализации проекта были проведены диагностические исследования личностных </a:t>
            </a:r>
            <a:r>
              <a:rPr lang="ru-RU" sz="2400" dirty="0" smtClean="0"/>
              <a:t>качеств детей  </a:t>
            </a:r>
            <a:r>
              <a:rPr lang="ru-RU" sz="2400" dirty="0"/>
              <a:t>в образовательных организациях дошкольного  и школьного образования г. Красноуфимск, в котором  приняли участие воспитанники подготовительных групп и обучающиеся 3, 8 </a:t>
            </a:r>
            <a:r>
              <a:rPr lang="ru-RU" sz="2400" dirty="0" smtClean="0"/>
              <a:t>классов.</a:t>
            </a:r>
          </a:p>
          <a:p>
            <a:pPr algn="just"/>
            <a:r>
              <a:rPr lang="ru-RU" sz="2400" dirty="0"/>
              <a:t>	</a:t>
            </a:r>
            <a:endParaRPr lang="ru-RU" sz="2400" dirty="0" smtClean="0"/>
          </a:p>
          <a:p>
            <a:pPr algn="just"/>
            <a:r>
              <a:rPr lang="ru-RU" sz="2400" dirty="0" smtClean="0"/>
              <a:t>	В результате сформировался </a:t>
            </a:r>
            <a:r>
              <a:rPr lang="ru-RU" sz="2400" dirty="0"/>
              <a:t>мониторинг по отслеживанию личностных </a:t>
            </a:r>
            <a:r>
              <a:rPr lang="ru-RU" sz="2400" dirty="0" smtClean="0"/>
              <a:t>качеств; появились основания для корректировки образовательных программ </a:t>
            </a:r>
            <a:r>
              <a:rPr lang="ru-RU" sz="2400" dirty="0"/>
              <a:t>с учетом выявленных «проблемных </a:t>
            </a:r>
            <a:r>
              <a:rPr lang="ru-RU" sz="2400" dirty="0" smtClean="0"/>
              <a:t>зон», для развития индивидуальных траекторий </a:t>
            </a:r>
            <a:r>
              <a:rPr lang="ru-RU" sz="2400" dirty="0"/>
              <a:t>личностного развития и самореализации </a:t>
            </a:r>
            <a:r>
              <a:rPr lang="ru-RU" sz="2400" dirty="0" smtClean="0"/>
              <a:t>ребенка; разработано методическое пособие. </a:t>
            </a:r>
            <a:endParaRPr lang="ru-RU" sz="2400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1" name="Рисунок 10" descr="https://pbs.twimg.com/profile_banners/1569496172/1472674235/1500x5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429264"/>
            <a:ext cx="1928826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zemetchino.pnzreg.ru/upload/iblock/d2d/d2d971c44f87be1845099136aac61d4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29264"/>
            <a:ext cx="17494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46298" cy="7000900"/>
          </a:xfrm>
        </p:spPr>
        <p:txBody>
          <a:bodyPr>
            <a:normAutofit/>
          </a:bodyPr>
          <a:lstStyle/>
          <a:p>
            <a:pPr algn="ctr" eaLnBrk="0" fontAlgn="base" hangingPunct="0"/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6715147"/>
            <a:ext cx="8062912" cy="357189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400" dirty="0" smtClean="0"/>
              <a:t>Настоящий методический продукт содержит кейсы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«Системное мышление», «</a:t>
            </a:r>
            <a:r>
              <a:rPr lang="ru-RU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Коммуникативность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Креативность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«Интеллектуальная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лабильность»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/>
              <a:t>призван </a:t>
            </a:r>
            <a:r>
              <a:rPr lang="ru-RU" sz="2400" dirty="0"/>
              <a:t>оказать содействие педагогическим работникам общеобразовательных организаций по развитию и диагностике обозначенных качеств личности</a:t>
            </a:r>
            <a:r>
              <a:rPr lang="ru-RU" sz="2400" dirty="0" smtClean="0"/>
              <a:t>.</a:t>
            </a:r>
          </a:p>
          <a:p>
            <a:r>
              <a:rPr lang="ru-RU" sz="2400" u="sng" dirty="0" smtClean="0"/>
              <a:t>Размещен на сайте МАОУ СШ 3 (раздел «Муниципальный проект» </a:t>
            </a:r>
            <a:r>
              <a:rPr lang="en-US" sz="2400" b="1" u="sng" dirty="0" smtClean="0"/>
              <a:t>http://ou3.org.ru/</a:t>
            </a:r>
            <a:endParaRPr lang="ru-RU" sz="2400" b="1" u="sng" dirty="0" smtClean="0"/>
          </a:p>
          <a:p>
            <a:pPr algn="just"/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 descr="C:\Users\Учитель\AppData\Local\Temp\Temp1_Attachments_loric77@mail.ru_2020-10-01_16-18-30.zip\20201001_161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73581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46298" cy="7000900"/>
          </a:xfrm>
        </p:spPr>
        <p:txBody>
          <a:bodyPr>
            <a:normAutofit/>
          </a:bodyPr>
          <a:lstStyle/>
          <a:p>
            <a:pPr algn="ctr" eaLnBrk="0" fontAlgn="base" hangingPunct="0"/>
            <a: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6715147"/>
            <a:ext cx="8062912" cy="357189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52"/>
            <a:ext cx="8643998" cy="1052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400" dirty="0" smtClean="0"/>
              <a:t>Все кейсы содержит информацию, которую можно условно распределить по 3 блокам:</a:t>
            </a:r>
          </a:p>
          <a:p>
            <a:r>
              <a:rPr lang="ru-RU" sz="2400" dirty="0" smtClean="0"/>
              <a:t>            Понятие, определение, или </a:t>
            </a:r>
            <a:r>
              <a:rPr lang="ru-RU" sz="2400" b="1" i="1" dirty="0" smtClean="0">
                <a:solidFill>
                  <a:srgbClr val="C00000"/>
                </a:solidFill>
              </a:rPr>
              <a:t>Что это?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/>
              <a:t>             Упражнения, задания, игры, тренинги на </a:t>
            </a:r>
          </a:p>
          <a:p>
            <a:r>
              <a:rPr lang="ru-RU" sz="2400" dirty="0" smtClean="0"/>
              <a:t>              развитие, или </a:t>
            </a:r>
            <a:r>
              <a:rPr lang="ru-RU" sz="2400" b="1" i="1" dirty="0" smtClean="0">
                <a:solidFill>
                  <a:srgbClr val="C00000"/>
                </a:solidFill>
              </a:rPr>
              <a:t>Как развивать?</a:t>
            </a:r>
            <a:r>
              <a:rPr lang="ru-RU" sz="2400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ru-RU" sz="2400" dirty="0" smtClean="0"/>
              <a:t>             Методики для исследования, или </a:t>
            </a:r>
          </a:p>
          <a:p>
            <a:r>
              <a:rPr lang="ru-RU" sz="2400" b="1" i="1" dirty="0" smtClean="0"/>
              <a:t>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Как измерить? 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Большая часть методик для исследования были апробированы в рамках проекта.</a:t>
            </a:r>
          </a:p>
          <a:p>
            <a:pPr algn="just"/>
            <a:r>
              <a:rPr lang="ru-RU" sz="2400" dirty="0" smtClean="0"/>
              <a:t>Кейсы носят практико-ориентированный характер, включают как теоретическую часть, необходимую для понимания и осмысления сущности понятия, так и практическую, направленную на возможность использования в практической деятельности обозначенных упражнений, заданий, тренингов, тестов.</a:t>
            </a:r>
          </a:p>
          <a:p>
            <a:pPr algn="just"/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 descr="https://gymnasium23.ru/wp-content/uploads/2019/07/vopro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28670"/>
            <a:ext cx="71438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kidztest.files.wordpress.com/2014/07/153183407.jpg?w=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zen_doc/1879615/pub_5cd05e1b8b758300b4f82a13_5cd06fda583aa800af53bc8b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2000232" y="571480"/>
            <a:ext cx="5000660" cy="5643602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Образование, которое включает в себя обретение навыка учиться, не начинает устаревать мгновенно… Скорее оно готовит обучающихся к тому, чтобы вести продолжительную интеллектуальную беседу с миром и, тем самым, не останавливаться в своем интеллектуальном и личностном росте. </a:t>
            </a:r>
            <a:endParaRPr lang="ru-RU" sz="2000" i="1" dirty="0"/>
          </a:p>
        </p:txBody>
      </p:sp>
      <p:pic>
        <p:nvPicPr>
          <p:cNvPr id="5" name="Рисунок 4" descr="https://avatars.mds.yandex.net/get-zen_doc/1864855/pub_5d69652805fd9800ad701e96_5d765f2698930900ae483592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357562"/>
            <a:ext cx="214310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k.vkfaces.com/i4LWbEYEJS4I2y9p9UkO0c_tUT_Y17HkB-VFdQ/FZw5gYteZu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2.depositphotos.com/1552219/8378/i/950/depositphotos_83785996-stock-photo-growt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0002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urasianeconomic.org/files/1799/28-06-17_3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000231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ovosele-scola.ucoz.ru/_si/0/578966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20002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eopleprointl.com/wp-content/uploads/bfi_thumb/Leadership-shift-for-team-dynamics-mmqxn1mp9kqpqofe917xxldii6cqsmb3kbxg405jl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14488"/>
            <a:ext cx="2143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xn--12-emcl0b.xn--p1ai/uploads/pologprezsoven/6%20jrnz,hz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000636"/>
            <a:ext cx="2000231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.stat-pulse.com/28edd3380a1c17cf65b137fe96516659/files/emailservice/userfiles/4ca01cef4d3a46e2409c82028c5c2111639690/creative-discussion-tom-eggebrecht-yC5Uzr-clipar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214950"/>
            <a:ext cx="2071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465</TotalTime>
  <Words>169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Georgia</vt:lpstr>
      <vt:lpstr>Times New Roman</vt:lpstr>
      <vt:lpstr>Trebuchet MS</vt:lpstr>
      <vt:lpstr>Verdana</vt:lpstr>
      <vt:lpstr>Wingdings 2</vt:lpstr>
      <vt:lpstr>Яркая</vt:lpstr>
      <vt:lpstr>Условия повышения эффективности управления развитием образовательных систем: результаты реализации муниципального проекта «Повышение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    </vt:lpstr>
      <vt:lpstr>Государственная программа РФ «Развитие образования»: Цель 3: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 </vt:lpstr>
      <vt:lpstr> </vt:lpstr>
      <vt:lpstr>? Как определить направления личностного развития?   ? Что развивать и как развивать?   ? Как определить личностный потенциал и возможности роста?   ? Как обеспечить самореализацию или создать условия для ее проявления и осуществления?     </vt:lpstr>
      <vt:lpstr>Для совершенствования действующей муниципальной модели мониторинга качества образования выбран набор критериев, позволяющих более полно отразить динамику развития ребенка. Данные критерии определены с опорой на Атлас новых профессий:  системное мышление;  коммуникативность;  креативность;  интеллектуальная лабильность.    </vt:lpstr>
      <vt:lpstr>  </vt:lpstr>
      <vt:lpstr>  </vt:lpstr>
      <vt:lpstr>  </vt:lpstr>
      <vt:lpstr>Презентация PowerPoint</vt:lpstr>
      <vt:lpstr>  </vt:lpstr>
    </vt:vector>
  </TitlesOfParts>
  <Company>МАОУ СОШ 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повышения эффективности управления развитием образовательных систем: результаты реализации муниципального проекта «Повышение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</dc:title>
  <dc:creator>Учитель</dc:creator>
  <cp:lastModifiedBy>пользователь</cp:lastModifiedBy>
  <cp:revision>50</cp:revision>
  <dcterms:created xsi:type="dcterms:W3CDTF">2020-10-01T06:41:46Z</dcterms:created>
  <dcterms:modified xsi:type="dcterms:W3CDTF">2021-03-23T08:00:43Z</dcterms:modified>
</cp:coreProperties>
</file>